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
      <p:font typeface="Source Sans 3"/>
      <p:regular r:id="rId21"/>
    </p:embeddedFont>
    <p:embeddedFont>
      <p:font typeface="Source Sans 3"/>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4-1.png>
</file>

<file path=ppt/media/image-4-2.png>
</file>

<file path=ppt/media/image-6-1.png>
</file>

<file path=ppt/media/image-7-1.png>
</file>

<file path=ppt/media/image-7-2.png>
</file>

<file path=ppt/media/image-7-3.png>
</file>

<file path=ppt/media/image-7-4.png>
</file>

<file path=ppt/media/image-9-1.pn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image" Target="../media/image-10-7.png"/><Relationship Id="rId8" Type="http://schemas.openxmlformats.org/officeDocument/2006/relationships/image" Target="../media/image-10-8.svg"/><Relationship Id="rId9" Type="http://schemas.openxmlformats.org/officeDocument/2006/relationships/slideLayout" Target="../slideLayouts/slideLayout11.xml"/><Relationship Id="rId10"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svg"/><Relationship Id="rId3" Type="http://schemas.openxmlformats.org/officeDocument/2006/relationships/image" Target="../media/image-2-3.png"/><Relationship Id="rId4" Type="http://schemas.openxmlformats.org/officeDocument/2006/relationships/image" Target="../media/image-2-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image" Target="../media/image-2-7.png"/><Relationship Id="rId8" Type="http://schemas.openxmlformats.org/officeDocument/2006/relationships/image" Target="../media/image-2-8.svg"/><Relationship Id="rId9" Type="http://schemas.openxmlformats.org/officeDocument/2006/relationships/slideLayout" Target="../slideLayouts/slideLayout3.xml"/><Relationship Id="rId10"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image" Target="../media/image-9-8.png"/><Relationship Id="rId9" Type="http://schemas.openxmlformats.org/officeDocument/2006/relationships/image" Target="../media/image-9-9.svg"/><Relationship Id="rId10" Type="http://schemas.openxmlformats.org/officeDocument/2006/relationships/slideLayout" Target="../slideLayouts/slideLayout10.xml"/><Relationship Id="rId11"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330648"/>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IBM HR Employee Attrition Analysis</a:t>
            </a:r>
            <a:endParaRPr lang="en-US" sz="4400" dirty="0"/>
          </a:p>
        </p:txBody>
      </p:sp>
      <p:sp>
        <p:nvSpPr>
          <p:cNvPr id="4" name="Text 1"/>
          <p:cNvSpPr/>
          <p:nvPr/>
        </p:nvSpPr>
        <p:spPr>
          <a:xfrm>
            <a:off x="6324124" y="4097655"/>
            <a:ext cx="7468553" cy="1149072"/>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Comprehensive data analytics report examining employee turnover patterns using Python, MySQL, and Power BI to deliver actionable HR insights.</a:t>
            </a:r>
            <a:endParaRPr lang="en-US" sz="1850" dirty="0"/>
          </a:p>
        </p:txBody>
      </p:sp>
      <p:sp>
        <p:nvSpPr>
          <p:cNvPr id="5" name="Text 2"/>
          <p:cNvSpPr/>
          <p:nvPr/>
        </p:nvSpPr>
        <p:spPr>
          <a:xfrm>
            <a:off x="6324124" y="5515928"/>
            <a:ext cx="7468553" cy="383024"/>
          </a:xfrm>
          <a:prstGeom prst="rect">
            <a:avLst/>
          </a:prstGeom>
          <a:noFill/>
          <a:ln/>
        </p:spPr>
        <p:txBody>
          <a:bodyPr wrap="non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Prepared by:</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Shreyansh Tomar</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64143" y="600432"/>
            <a:ext cx="6730722" cy="642104"/>
          </a:xfrm>
          <a:prstGeom prst="rect">
            <a:avLst/>
          </a:prstGeom>
          <a:noFill/>
          <a:ln/>
        </p:spPr>
        <p:txBody>
          <a:bodyPr wrap="none" lIns="0" tIns="0" rIns="0" bIns="0" rtlCol="0" anchor="t"/>
          <a:lstStyle/>
          <a:p>
            <a:pPr algn="l" indent="0" marL="0">
              <a:lnSpc>
                <a:spcPts val="5050"/>
              </a:lnSpc>
              <a:buNone/>
            </a:pPr>
            <a:r>
              <a:rPr lang="en-US" sz="4000" dirty="0">
                <a:solidFill>
                  <a:srgbClr val="38512F"/>
                </a:solidFill>
                <a:latin typeface="Lora" pitchFamily="34" charset="0"/>
                <a:ea typeface="Lora" pitchFamily="34" charset="-122"/>
                <a:cs typeface="Lora" pitchFamily="34" charset="-120"/>
              </a:rPr>
              <a:t>Strategic Recommendations</a:t>
            </a:r>
            <a:endParaRPr lang="en-US" sz="4000" dirty="0"/>
          </a:p>
        </p:txBody>
      </p:sp>
      <p:sp>
        <p:nvSpPr>
          <p:cNvPr id="3" name="Shape 1"/>
          <p:cNvSpPr/>
          <p:nvPr/>
        </p:nvSpPr>
        <p:spPr>
          <a:xfrm>
            <a:off x="1091565" y="2224921"/>
            <a:ext cx="6114336" cy="218242"/>
          </a:xfrm>
          <a:prstGeom prst="roundRect">
            <a:avLst>
              <a:gd name="adj" fmla="val 15007"/>
            </a:avLst>
          </a:prstGeom>
          <a:solidFill>
            <a:srgbClr val="F3E7D4"/>
          </a:solidFill>
          <a:ln/>
        </p:spPr>
      </p:sp>
      <p:sp>
        <p:nvSpPr>
          <p:cNvPr id="4" name="Shape 2"/>
          <p:cNvSpPr/>
          <p:nvPr/>
        </p:nvSpPr>
        <p:spPr>
          <a:xfrm>
            <a:off x="764143" y="2006501"/>
            <a:ext cx="654963" cy="654963"/>
          </a:xfrm>
          <a:prstGeom prst="roundRect">
            <a:avLst>
              <a:gd name="adj" fmla="val 69805"/>
            </a:avLst>
          </a:prstGeom>
          <a:solidFill>
            <a:srgbClr val="F3E7D4"/>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27854" y="2170331"/>
            <a:ext cx="327422" cy="327422"/>
          </a:xfrm>
          <a:prstGeom prst="rect">
            <a:avLst/>
          </a:prstGeom>
        </p:spPr>
      </p:pic>
      <p:sp>
        <p:nvSpPr>
          <p:cNvPr id="6" name="Text 3"/>
          <p:cNvSpPr/>
          <p:nvPr/>
        </p:nvSpPr>
        <p:spPr>
          <a:xfrm>
            <a:off x="982385" y="2879765"/>
            <a:ext cx="3453527" cy="320992"/>
          </a:xfrm>
          <a:prstGeom prst="rect">
            <a:avLst/>
          </a:prstGeom>
          <a:noFill/>
          <a:ln/>
        </p:spPr>
        <p:txBody>
          <a:bodyPr wrap="none" lIns="0" tIns="0" rIns="0" bIns="0" rtlCol="0" anchor="t"/>
          <a:lstStyle/>
          <a:p>
            <a:pPr algn="l" indent="0" marL="0">
              <a:lnSpc>
                <a:spcPts val="2500"/>
              </a:lnSpc>
              <a:buNone/>
            </a:pPr>
            <a:r>
              <a:rPr lang="en-US" sz="2000" dirty="0">
                <a:solidFill>
                  <a:srgbClr val="3A3630"/>
                </a:solidFill>
                <a:latin typeface="Lora" pitchFamily="34" charset="0"/>
                <a:ea typeface="Lora" pitchFamily="34" charset="-122"/>
                <a:cs typeface="Lora" pitchFamily="34" charset="-120"/>
              </a:rPr>
              <a:t>Compensation Restructuring</a:t>
            </a:r>
            <a:endParaRPr lang="en-US" sz="2000" dirty="0"/>
          </a:p>
        </p:txBody>
      </p:sp>
      <p:sp>
        <p:nvSpPr>
          <p:cNvPr id="7" name="Text 4"/>
          <p:cNvSpPr/>
          <p:nvPr/>
        </p:nvSpPr>
        <p:spPr>
          <a:xfrm>
            <a:off x="982385" y="3331726"/>
            <a:ext cx="6005393" cy="698659"/>
          </a:xfrm>
          <a:prstGeom prst="rect">
            <a:avLst/>
          </a:prstGeom>
          <a:noFill/>
          <a:ln/>
        </p:spPr>
        <p:txBody>
          <a:bodyPr wrap="square" lIns="0" tIns="0" rIns="0" bIns="0" rtlCol="0" anchor="t"/>
          <a:lstStyle/>
          <a:p>
            <a:pPr algn="l" indent="0" marL="0">
              <a:lnSpc>
                <a:spcPts val="2750"/>
              </a:lnSpc>
              <a:buNone/>
            </a:pPr>
            <a:r>
              <a:rPr lang="en-US" sz="1700" dirty="0">
                <a:solidFill>
                  <a:srgbClr val="3A3630"/>
                </a:solidFill>
                <a:latin typeface="Source Sans 3" pitchFamily="34" charset="0"/>
                <a:ea typeface="Source Sans 3" pitchFamily="34" charset="-122"/>
                <a:cs typeface="Source Sans 3" pitchFamily="34" charset="-120"/>
              </a:rPr>
              <a:t>Address income gaps in high-attrition roles, particularly Sales Representatives and Laboratory Technicians</a:t>
            </a:r>
            <a:endParaRPr lang="en-US" sz="1700" dirty="0"/>
          </a:p>
        </p:txBody>
      </p:sp>
      <p:sp>
        <p:nvSpPr>
          <p:cNvPr id="8" name="Shape 5"/>
          <p:cNvSpPr/>
          <p:nvPr/>
        </p:nvSpPr>
        <p:spPr>
          <a:xfrm>
            <a:off x="7751683" y="1897499"/>
            <a:ext cx="6114455" cy="218242"/>
          </a:xfrm>
          <a:prstGeom prst="roundRect">
            <a:avLst>
              <a:gd name="adj" fmla="val 15007"/>
            </a:avLst>
          </a:prstGeom>
          <a:solidFill>
            <a:srgbClr val="F3E7D4"/>
          </a:solidFill>
          <a:ln/>
        </p:spPr>
      </p:sp>
      <p:sp>
        <p:nvSpPr>
          <p:cNvPr id="9" name="Shape 6"/>
          <p:cNvSpPr/>
          <p:nvPr/>
        </p:nvSpPr>
        <p:spPr>
          <a:xfrm>
            <a:off x="7424261" y="1679079"/>
            <a:ext cx="654963" cy="654963"/>
          </a:xfrm>
          <a:prstGeom prst="roundRect">
            <a:avLst>
              <a:gd name="adj" fmla="val 69805"/>
            </a:avLst>
          </a:prstGeom>
          <a:solidFill>
            <a:srgbClr val="F3E7D4"/>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87972" y="1842909"/>
            <a:ext cx="327422" cy="327422"/>
          </a:xfrm>
          <a:prstGeom prst="rect">
            <a:avLst/>
          </a:prstGeom>
        </p:spPr>
      </p:pic>
      <p:sp>
        <p:nvSpPr>
          <p:cNvPr id="11" name="Text 7"/>
          <p:cNvSpPr/>
          <p:nvPr/>
        </p:nvSpPr>
        <p:spPr>
          <a:xfrm>
            <a:off x="7642503" y="2552343"/>
            <a:ext cx="2568654" cy="320992"/>
          </a:xfrm>
          <a:prstGeom prst="rect">
            <a:avLst/>
          </a:prstGeom>
          <a:noFill/>
          <a:ln/>
        </p:spPr>
        <p:txBody>
          <a:bodyPr wrap="none" lIns="0" tIns="0" rIns="0" bIns="0" rtlCol="0" anchor="t"/>
          <a:lstStyle/>
          <a:p>
            <a:pPr algn="l" indent="0" marL="0">
              <a:lnSpc>
                <a:spcPts val="2500"/>
              </a:lnSpc>
              <a:buNone/>
            </a:pPr>
            <a:r>
              <a:rPr lang="en-US" sz="2000" dirty="0">
                <a:solidFill>
                  <a:srgbClr val="3A3630"/>
                </a:solidFill>
                <a:latin typeface="Lora" pitchFamily="34" charset="0"/>
                <a:ea typeface="Lora" pitchFamily="34" charset="-122"/>
                <a:cs typeface="Lora" pitchFamily="34" charset="-120"/>
              </a:rPr>
              <a:t>Hybrid Work Options</a:t>
            </a:r>
            <a:endParaRPr lang="en-US" sz="2000" dirty="0"/>
          </a:p>
        </p:txBody>
      </p:sp>
      <p:sp>
        <p:nvSpPr>
          <p:cNvPr id="12" name="Text 8"/>
          <p:cNvSpPr/>
          <p:nvPr/>
        </p:nvSpPr>
        <p:spPr>
          <a:xfrm>
            <a:off x="7642503" y="3004304"/>
            <a:ext cx="6005513" cy="698659"/>
          </a:xfrm>
          <a:prstGeom prst="rect">
            <a:avLst/>
          </a:prstGeom>
          <a:noFill/>
          <a:ln/>
        </p:spPr>
        <p:txBody>
          <a:bodyPr wrap="square" lIns="0" tIns="0" rIns="0" bIns="0" rtlCol="0" anchor="t"/>
          <a:lstStyle/>
          <a:p>
            <a:pPr algn="l" indent="0" marL="0">
              <a:lnSpc>
                <a:spcPts val="2750"/>
              </a:lnSpc>
              <a:buNone/>
            </a:pPr>
            <a:r>
              <a:rPr lang="en-US" sz="1700" dirty="0">
                <a:solidFill>
                  <a:srgbClr val="3A3630"/>
                </a:solidFill>
                <a:latin typeface="Source Sans 3" pitchFamily="34" charset="0"/>
                <a:ea typeface="Source Sans 3" pitchFamily="34" charset="-122"/>
                <a:cs typeface="Source Sans 3" pitchFamily="34" charset="-120"/>
              </a:rPr>
              <a:t>Reduce commute burden through flexible work arrangements and remote opportunities</a:t>
            </a:r>
            <a:endParaRPr lang="en-US" sz="1700" dirty="0"/>
          </a:p>
        </p:txBody>
      </p:sp>
      <p:sp>
        <p:nvSpPr>
          <p:cNvPr id="13" name="Shape 9"/>
          <p:cNvSpPr/>
          <p:nvPr/>
        </p:nvSpPr>
        <p:spPr>
          <a:xfrm>
            <a:off x="1091565" y="5012650"/>
            <a:ext cx="6114336" cy="218242"/>
          </a:xfrm>
          <a:prstGeom prst="roundRect">
            <a:avLst>
              <a:gd name="adj" fmla="val 15007"/>
            </a:avLst>
          </a:prstGeom>
          <a:solidFill>
            <a:srgbClr val="F3E7D4"/>
          </a:solidFill>
          <a:ln/>
        </p:spPr>
      </p:sp>
      <p:sp>
        <p:nvSpPr>
          <p:cNvPr id="14" name="Shape 10"/>
          <p:cNvSpPr/>
          <p:nvPr/>
        </p:nvSpPr>
        <p:spPr>
          <a:xfrm>
            <a:off x="764143" y="4794230"/>
            <a:ext cx="654963" cy="654963"/>
          </a:xfrm>
          <a:prstGeom prst="roundRect">
            <a:avLst>
              <a:gd name="adj" fmla="val 69805"/>
            </a:avLst>
          </a:prstGeom>
          <a:solidFill>
            <a:srgbClr val="F3E7D4"/>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7854" y="4958060"/>
            <a:ext cx="327422" cy="327422"/>
          </a:xfrm>
          <a:prstGeom prst="rect">
            <a:avLst/>
          </a:prstGeom>
        </p:spPr>
      </p:pic>
      <p:sp>
        <p:nvSpPr>
          <p:cNvPr id="16" name="Text 11"/>
          <p:cNvSpPr/>
          <p:nvPr/>
        </p:nvSpPr>
        <p:spPr>
          <a:xfrm>
            <a:off x="982385" y="5667494"/>
            <a:ext cx="2568654" cy="320992"/>
          </a:xfrm>
          <a:prstGeom prst="rect">
            <a:avLst/>
          </a:prstGeom>
          <a:noFill/>
          <a:ln/>
        </p:spPr>
        <p:txBody>
          <a:bodyPr wrap="none" lIns="0" tIns="0" rIns="0" bIns="0" rtlCol="0" anchor="t"/>
          <a:lstStyle/>
          <a:p>
            <a:pPr algn="l" indent="0" marL="0">
              <a:lnSpc>
                <a:spcPts val="2500"/>
              </a:lnSpc>
              <a:buNone/>
            </a:pPr>
            <a:r>
              <a:rPr lang="en-US" sz="2000" dirty="0">
                <a:solidFill>
                  <a:srgbClr val="3A3630"/>
                </a:solidFill>
                <a:latin typeface="Lora" pitchFamily="34" charset="0"/>
                <a:ea typeface="Lora" pitchFamily="34" charset="-122"/>
                <a:cs typeface="Lora" pitchFamily="34" charset="-120"/>
              </a:rPr>
              <a:t>Balance Initiatives</a:t>
            </a:r>
            <a:endParaRPr lang="en-US" sz="2000" dirty="0"/>
          </a:p>
        </p:txBody>
      </p:sp>
      <p:sp>
        <p:nvSpPr>
          <p:cNvPr id="17" name="Text 12"/>
          <p:cNvSpPr/>
          <p:nvPr/>
        </p:nvSpPr>
        <p:spPr>
          <a:xfrm>
            <a:off x="982385" y="6119455"/>
            <a:ext cx="6005393" cy="698659"/>
          </a:xfrm>
          <a:prstGeom prst="rect">
            <a:avLst/>
          </a:prstGeom>
          <a:noFill/>
          <a:ln/>
        </p:spPr>
        <p:txBody>
          <a:bodyPr wrap="square" lIns="0" tIns="0" rIns="0" bIns="0" rtlCol="0" anchor="t"/>
          <a:lstStyle/>
          <a:p>
            <a:pPr algn="l" indent="0" marL="0">
              <a:lnSpc>
                <a:spcPts val="2750"/>
              </a:lnSpc>
              <a:buNone/>
            </a:pPr>
            <a:r>
              <a:rPr lang="en-US" sz="1700" dirty="0">
                <a:solidFill>
                  <a:srgbClr val="3A3630"/>
                </a:solidFill>
                <a:latin typeface="Source Sans 3" pitchFamily="34" charset="0"/>
                <a:ea typeface="Source Sans 3" pitchFamily="34" charset="-122"/>
                <a:cs typeface="Source Sans 3" pitchFamily="34" charset="-120"/>
              </a:rPr>
              <a:t>Implement programs to improve work-life balance and reduce overtime requirements</a:t>
            </a:r>
            <a:endParaRPr lang="en-US" sz="1700" dirty="0"/>
          </a:p>
        </p:txBody>
      </p:sp>
      <p:sp>
        <p:nvSpPr>
          <p:cNvPr id="18" name="Shape 13"/>
          <p:cNvSpPr/>
          <p:nvPr/>
        </p:nvSpPr>
        <p:spPr>
          <a:xfrm>
            <a:off x="7751683" y="4685228"/>
            <a:ext cx="6114455" cy="218242"/>
          </a:xfrm>
          <a:prstGeom prst="roundRect">
            <a:avLst>
              <a:gd name="adj" fmla="val 15007"/>
            </a:avLst>
          </a:prstGeom>
          <a:solidFill>
            <a:srgbClr val="F3E7D4"/>
          </a:solidFill>
          <a:ln/>
        </p:spPr>
      </p:sp>
      <p:sp>
        <p:nvSpPr>
          <p:cNvPr id="19" name="Shape 14"/>
          <p:cNvSpPr/>
          <p:nvPr/>
        </p:nvSpPr>
        <p:spPr>
          <a:xfrm>
            <a:off x="7424261" y="4466808"/>
            <a:ext cx="654963" cy="654963"/>
          </a:xfrm>
          <a:prstGeom prst="roundRect">
            <a:avLst>
              <a:gd name="adj" fmla="val 69805"/>
            </a:avLst>
          </a:prstGeom>
          <a:solidFill>
            <a:srgbClr val="F3E7D4"/>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587972" y="4630638"/>
            <a:ext cx="327422" cy="327422"/>
          </a:xfrm>
          <a:prstGeom prst="rect">
            <a:avLst/>
          </a:prstGeom>
        </p:spPr>
      </p:pic>
      <p:sp>
        <p:nvSpPr>
          <p:cNvPr id="21" name="Text 15"/>
          <p:cNvSpPr/>
          <p:nvPr/>
        </p:nvSpPr>
        <p:spPr>
          <a:xfrm>
            <a:off x="7642503" y="5340072"/>
            <a:ext cx="2614493" cy="320992"/>
          </a:xfrm>
          <a:prstGeom prst="rect">
            <a:avLst/>
          </a:prstGeom>
          <a:noFill/>
          <a:ln/>
        </p:spPr>
        <p:txBody>
          <a:bodyPr wrap="none" lIns="0" tIns="0" rIns="0" bIns="0" rtlCol="0" anchor="t"/>
          <a:lstStyle/>
          <a:p>
            <a:pPr algn="l" indent="0" marL="0">
              <a:lnSpc>
                <a:spcPts val="2500"/>
              </a:lnSpc>
              <a:buNone/>
            </a:pPr>
            <a:r>
              <a:rPr lang="en-US" sz="2000" dirty="0">
                <a:solidFill>
                  <a:srgbClr val="3A3630"/>
                </a:solidFill>
                <a:latin typeface="Lora" pitchFamily="34" charset="0"/>
                <a:ea typeface="Lora" pitchFamily="34" charset="-122"/>
                <a:cs typeface="Lora" pitchFamily="34" charset="-120"/>
              </a:rPr>
              <a:t>Satisfaction Programs</a:t>
            </a:r>
            <a:endParaRPr lang="en-US" sz="2000" dirty="0"/>
          </a:p>
        </p:txBody>
      </p:sp>
      <p:sp>
        <p:nvSpPr>
          <p:cNvPr id="22" name="Text 16"/>
          <p:cNvSpPr/>
          <p:nvPr/>
        </p:nvSpPr>
        <p:spPr>
          <a:xfrm>
            <a:off x="7642503" y="5792033"/>
            <a:ext cx="6005513" cy="698659"/>
          </a:xfrm>
          <a:prstGeom prst="rect">
            <a:avLst/>
          </a:prstGeom>
          <a:noFill/>
          <a:ln/>
        </p:spPr>
        <p:txBody>
          <a:bodyPr wrap="square" lIns="0" tIns="0" rIns="0" bIns="0" rtlCol="0" anchor="t"/>
          <a:lstStyle/>
          <a:p>
            <a:pPr algn="l" indent="0" marL="0">
              <a:lnSpc>
                <a:spcPts val="2750"/>
              </a:lnSpc>
              <a:buNone/>
            </a:pPr>
            <a:r>
              <a:rPr lang="en-US" sz="1700" dirty="0">
                <a:solidFill>
                  <a:srgbClr val="3A3630"/>
                </a:solidFill>
                <a:latin typeface="Source Sans 3" pitchFamily="34" charset="0"/>
                <a:ea typeface="Source Sans 3" pitchFamily="34" charset="-122"/>
                <a:cs typeface="Source Sans 3" pitchFamily="34" charset="-120"/>
              </a:rPr>
              <a:t>Launch targeted retention efforts focusing on job satisfaction and engagement</a:t>
            </a:r>
            <a:endParaRPr lang="en-US" sz="1700" dirty="0"/>
          </a:p>
        </p:txBody>
      </p:sp>
      <p:sp>
        <p:nvSpPr>
          <p:cNvPr id="23" name="Text 17"/>
          <p:cNvSpPr/>
          <p:nvPr/>
        </p:nvSpPr>
        <p:spPr>
          <a:xfrm>
            <a:off x="764143" y="7281982"/>
            <a:ext cx="13102114" cy="349329"/>
          </a:xfrm>
          <a:prstGeom prst="rect">
            <a:avLst/>
          </a:prstGeom>
          <a:noFill/>
          <a:ln/>
        </p:spPr>
        <p:txBody>
          <a:bodyPr wrap="none" lIns="0" tIns="0" rIns="0" bIns="0" rtlCol="0" anchor="t"/>
          <a:lstStyle/>
          <a:p>
            <a:pPr algn="l" indent="0" marL="0">
              <a:lnSpc>
                <a:spcPts val="2750"/>
              </a:lnSpc>
              <a:buNone/>
            </a:pPr>
            <a:r>
              <a:rPr lang="en-US" sz="1700" dirty="0">
                <a:solidFill>
                  <a:srgbClr val="3A3630"/>
                </a:solidFill>
                <a:latin typeface="Source Sans 3" pitchFamily="34" charset="0"/>
                <a:ea typeface="Source Sans 3" pitchFamily="34" charset="-122"/>
                <a:cs typeface="Source Sans 3" pitchFamily="34" charset="-120"/>
              </a:rPr>
              <a:t>Addressing these data-driven insights through strategic HR interventions can significantly reduce turnover and improve organizational stability.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20341" y="645319"/>
            <a:ext cx="6029325" cy="689372"/>
          </a:xfrm>
          <a:prstGeom prst="rect">
            <a:avLst/>
          </a:prstGeom>
          <a:noFill/>
          <a:ln/>
        </p:spPr>
        <p:txBody>
          <a:bodyPr wrap="none" lIns="0" tIns="0" rIns="0" bIns="0" rtlCol="0" anchor="t"/>
          <a:lstStyle/>
          <a:p>
            <a:pPr algn="l" indent="0" marL="0">
              <a:lnSpc>
                <a:spcPts val="5400"/>
              </a:lnSpc>
              <a:buNone/>
            </a:pPr>
            <a:r>
              <a:rPr lang="en-US" sz="4300" dirty="0">
                <a:solidFill>
                  <a:srgbClr val="38512F"/>
                </a:solidFill>
                <a:latin typeface="Lora" pitchFamily="34" charset="0"/>
                <a:ea typeface="Lora" pitchFamily="34" charset="-122"/>
                <a:cs typeface="Lora" pitchFamily="34" charset="-120"/>
              </a:rPr>
              <a:t>The Business Challenge</a:t>
            </a:r>
            <a:endParaRPr lang="en-US" sz="4300" dirty="0"/>
          </a:p>
        </p:txBody>
      </p:sp>
      <p:sp>
        <p:nvSpPr>
          <p:cNvPr id="3" name="Shape 1"/>
          <p:cNvSpPr/>
          <p:nvPr/>
        </p:nvSpPr>
        <p:spPr>
          <a:xfrm>
            <a:off x="820341" y="1803440"/>
            <a:ext cx="6377702" cy="2266355"/>
          </a:xfrm>
          <a:prstGeom prst="roundRect">
            <a:avLst>
              <a:gd name="adj" fmla="val 1551"/>
            </a:avLst>
          </a:prstGeom>
          <a:solidFill>
            <a:srgbClr val="F3E7D4"/>
          </a:solidFill>
          <a:ln/>
        </p:spPr>
      </p:sp>
      <p:sp>
        <p:nvSpPr>
          <p:cNvPr id="4" name="Shape 2"/>
          <p:cNvSpPr/>
          <p:nvPr/>
        </p:nvSpPr>
        <p:spPr>
          <a:xfrm>
            <a:off x="1054656" y="2037755"/>
            <a:ext cx="703064" cy="703064"/>
          </a:xfrm>
          <a:prstGeom prst="roundRect">
            <a:avLst>
              <a:gd name="adj" fmla="val 13004628"/>
            </a:avLst>
          </a:prstGeom>
          <a:solidFill>
            <a:srgbClr val="38512F"/>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248013" y="2230993"/>
            <a:ext cx="316349" cy="316349"/>
          </a:xfrm>
          <a:prstGeom prst="rect">
            <a:avLst/>
          </a:prstGeom>
        </p:spPr>
      </p:pic>
      <p:sp>
        <p:nvSpPr>
          <p:cNvPr id="6" name="Text 3"/>
          <p:cNvSpPr/>
          <p:nvPr/>
        </p:nvSpPr>
        <p:spPr>
          <a:xfrm>
            <a:off x="1054656" y="2975134"/>
            <a:ext cx="2757488" cy="344686"/>
          </a:xfrm>
          <a:prstGeom prst="rect">
            <a:avLst/>
          </a:prstGeom>
          <a:noFill/>
          <a:ln/>
        </p:spPr>
        <p:txBody>
          <a:bodyPr wrap="none" lIns="0" tIns="0" rIns="0" bIns="0" rtlCol="0" anchor="t"/>
          <a:lstStyle/>
          <a:p>
            <a:pPr algn="l" indent="0" marL="0">
              <a:lnSpc>
                <a:spcPts val="2700"/>
              </a:lnSpc>
              <a:buNone/>
            </a:pPr>
            <a:r>
              <a:rPr lang="en-US" sz="2150" dirty="0">
                <a:solidFill>
                  <a:srgbClr val="3A3630"/>
                </a:solidFill>
                <a:latin typeface="Lora" pitchFamily="34" charset="0"/>
                <a:ea typeface="Lora" pitchFamily="34" charset="-122"/>
                <a:cs typeface="Lora" pitchFamily="34" charset="-120"/>
              </a:rPr>
              <a:t>Financial Impact</a:t>
            </a:r>
            <a:endParaRPr lang="en-US" sz="2150" dirty="0"/>
          </a:p>
        </p:txBody>
      </p:sp>
      <p:sp>
        <p:nvSpPr>
          <p:cNvPr id="7" name="Text 4"/>
          <p:cNvSpPr/>
          <p:nvPr/>
        </p:nvSpPr>
        <p:spPr>
          <a:xfrm>
            <a:off x="1054656" y="3460433"/>
            <a:ext cx="5909072" cy="375047"/>
          </a:xfrm>
          <a:prstGeom prst="rect">
            <a:avLst/>
          </a:prstGeom>
          <a:noFill/>
          <a:ln/>
        </p:spPr>
        <p:txBody>
          <a:bodyPr wrap="none" lIns="0" tIns="0" rIns="0" bIns="0" rtlCol="0" anchor="t"/>
          <a:lstStyle/>
          <a:p>
            <a:pPr algn="l" indent="0" marL="0">
              <a:lnSpc>
                <a:spcPts val="2950"/>
              </a:lnSpc>
              <a:buNone/>
            </a:pPr>
            <a:r>
              <a:rPr lang="en-US" sz="1800" dirty="0">
                <a:solidFill>
                  <a:srgbClr val="3A3630"/>
                </a:solidFill>
                <a:latin typeface="Source Sans 3" pitchFamily="34" charset="0"/>
                <a:ea typeface="Source Sans 3" pitchFamily="34" charset="-122"/>
                <a:cs typeface="Source Sans 3" pitchFamily="34" charset="-120"/>
              </a:rPr>
              <a:t>High hiring and training costs drain resources</a:t>
            </a:r>
            <a:endParaRPr lang="en-US" sz="1800" dirty="0"/>
          </a:p>
        </p:txBody>
      </p:sp>
      <p:sp>
        <p:nvSpPr>
          <p:cNvPr id="8" name="Shape 5"/>
          <p:cNvSpPr/>
          <p:nvPr/>
        </p:nvSpPr>
        <p:spPr>
          <a:xfrm>
            <a:off x="7432358" y="1803440"/>
            <a:ext cx="6377702" cy="2266355"/>
          </a:xfrm>
          <a:prstGeom prst="roundRect">
            <a:avLst>
              <a:gd name="adj" fmla="val 1551"/>
            </a:avLst>
          </a:prstGeom>
          <a:solidFill>
            <a:srgbClr val="F3E7D4"/>
          </a:solidFill>
          <a:ln/>
        </p:spPr>
      </p:sp>
      <p:sp>
        <p:nvSpPr>
          <p:cNvPr id="9" name="Shape 6"/>
          <p:cNvSpPr/>
          <p:nvPr/>
        </p:nvSpPr>
        <p:spPr>
          <a:xfrm>
            <a:off x="7666673" y="2037755"/>
            <a:ext cx="703064" cy="703064"/>
          </a:xfrm>
          <a:prstGeom prst="roundRect">
            <a:avLst>
              <a:gd name="adj" fmla="val 13004628"/>
            </a:avLst>
          </a:prstGeom>
          <a:solidFill>
            <a:srgbClr val="38512F"/>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60030" y="2230993"/>
            <a:ext cx="316349" cy="316349"/>
          </a:xfrm>
          <a:prstGeom prst="rect">
            <a:avLst/>
          </a:prstGeom>
        </p:spPr>
      </p:pic>
      <p:sp>
        <p:nvSpPr>
          <p:cNvPr id="11" name="Text 7"/>
          <p:cNvSpPr/>
          <p:nvPr/>
        </p:nvSpPr>
        <p:spPr>
          <a:xfrm>
            <a:off x="7666673" y="2975134"/>
            <a:ext cx="2757488" cy="344686"/>
          </a:xfrm>
          <a:prstGeom prst="rect">
            <a:avLst/>
          </a:prstGeom>
          <a:noFill/>
          <a:ln/>
        </p:spPr>
        <p:txBody>
          <a:bodyPr wrap="none" lIns="0" tIns="0" rIns="0" bIns="0" rtlCol="0" anchor="t"/>
          <a:lstStyle/>
          <a:p>
            <a:pPr algn="l" indent="0" marL="0">
              <a:lnSpc>
                <a:spcPts val="2700"/>
              </a:lnSpc>
              <a:buNone/>
            </a:pPr>
            <a:r>
              <a:rPr lang="en-US" sz="2150" dirty="0">
                <a:solidFill>
                  <a:srgbClr val="3A3630"/>
                </a:solidFill>
                <a:latin typeface="Lora" pitchFamily="34" charset="0"/>
                <a:ea typeface="Lora" pitchFamily="34" charset="-122"/>
                <a:cs typeface="Lora" pitchFamily="34" charset="-120"/>
              </a:rPr>
              <a:t>Knowledge Loss</a:t>
            </a:r>
            <a:endParaRPr lang="en-US" sz="2150" dirty="0"/>
          </a:p>
        </p:txBody>
      </p:sp>
      <p:sp>
        <p:nvSpPr>
          <p:cNvPr id="12" name="Text 8"/>
          <p:cNvSpPr/>
          <p:nvPr/>
        </p:nvSpPr>
        <p:spPr>
          <a:xfrm>
            <a:off x="7666673" y="3460433"/>
            <a:ext cx="5909072" cy="375047"/>
          </a:xfrm>
          <a:prstGeom prst="rect">
            <a:avLst/>
          </a:prstGeom>
          <a:noFill/>
          <a:ln/>
        </p:spPr>
        <p:txBody>
          <a:bodyPr wrap="none" lIns="0" tIns="0" rIns="0" bIns="0" rtlCol="0" anchor="t"/>
          <a:lstStyle/>
          <a:p>
            <a:pPr algn="l" indent="0" marL="0">
              <a:lnSpc>
                <a:spcPts val="2950"/>
              </a:lnSpc>
              <a:buNone/>
            </a:pPr>
            <a:r>
              <a:rPr lang="en-US" sz="1800" dirty="0">
                <a:solidFill>
                  <a:srgbClr val="3A3630"/>
                </a:solidFill>
                <a:latin typeface="Source Sans 3" pitchFamily="34" charset="0"/>
                <a:ea typeface="Source Sans 3" pitchFamily="34" charset="-122"/>
                <a:cs typeface="Source Sans 3" pitchFamily="34" charset="-120"/>
              </a:rPr>
              <a:t>Critical skills and expertise leave with employees</a:t>
            </a:r>
            <a:endParaRPr lang="en-US" sz="1800" dirty="0"/>
          </a:p>
        </p:txBody>
      </p:sp>
      <p:sp>
        <p:nvSpPr>
          <p:cNvPr id="13" name="Shape 9"/>
          <p:cNvSpPr/>
          <p:nvPr/>
        </p:nvSpPr>
        <p:spPr>
          <a:xfrm>
            <a:off x="820341" y="4304109"/>
            <a:ext cx="6377702" cy="2641402"/>
          </a:xfrm>
          <a:prstGeom prst="roundRect">
            <a:avLst>
              <a:gd name="adj" fmla="val 1331"/>
            </a:avLst>
          </a:prstGeom>
          <a:solidFill>
            <a:srgbClr val="F3E7D4"/>
          </a:solidFill>
          <a:ln/>
        </p:spPr>
      </p:sp>
      <p:sp>
        <p:nvSpPr>
          <p:cNvPr id="14" name="Shape 10"/>
          <p:cNvSpPr/>
          <p:nvPr/>
        </p:nvSpPr>
        <p:spPr>
          <a:xfrm>
            <a:off x="1054656" y="4538424"/>
            <a:ext cx="703064" cy="703064"/>
          </a:xfrm>
          <a:prstGeom prst="roundRect">
            <a:avLst>
              <a:gd name="adj" fmla="val 13004628"/>
            </a:avLst>
          </a:prstGeom>
          <a:solidFill>
            <a:srgbClr val="38512F"/>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48013" y="4731663"/>
            <a:ext cx="316349" cy="316349"/>
          </a:xfrm>
          <a:prstGeom prst="rect">
            <a:avLst/>
          </a:prstGeom>
        </p:spPr>
      </p:pic>
      <p:sp>
        <p:nvSpPr>
          <p:cNvPr id="16" name="Text 11"/>
          <p:cNvSpPr/>
          <p:nvPr/>
        </p:nvSpPr>
        <p:spPr>
          <a:xfrm>
            <a:off x="1054656" y="5475803"/>
            <a:ext cx="2757488" cy="344686"/>
          </a:xfrm>
          <a:prstGeom prst="rect">
            <a:avLst/>
          </a:prstGeom>
          <a:noFill/>
          <a:ln/>
        </p:spPr>
        <p:txBody>
          <a:bodyPr wrap="none" lIns="0" tIns="0" rIns="0" bIns="0" rtlCol="0" anchor="t"/>
          <a:lstStyle/>
          <a:p>
            <a:pPr algn="l" indent="0" marL="0">
              <a:lnSpc>
                <a:spcPts val="2700"/>
              </a:lnSpc>
              <a:buNone/>
            </a:pPr>
            <a:r>
              <a:rPr lang="en-US" sz="2150" dirty="0">
                <a:solidFill>
                  <a:srgbClr val="3A3630"/>
                </a:solidFill>
                <a:latin typeface="Lora" pitchFamily="34" charset="0"/>
                <a:ea typeface="Lora" pitchFamily="34" charset="-122"/>
                <a:cs typeface="Lora" pitchFamily="34" charset="-120"/>
              </a:rPr>
              <a:t>Productivity Gaps</a:t>
            </a:r>
            <a:endParaRPr lang="en-US" sz="2150" dirty="0"/>
          </a:p>
        </p:txBody>
      </p:sp>
      <p:sp>
        <p:nvSpPr>
          <p:cNvPr id="17" name="Text 12"/>
          <p:cNvSpPr/>
          <p:nvPr/>
        </p:nvSpPr>
        <p:spPr>
          <a:xfrm>
            <a:off x="1054656" y="5961102"/>
            <a:ext cx="5909072" cy="375047"/>
          </a:xfrm>
          <a:prstGeom prst="rect">
            <a:avLst/>
          </a:prstGeom>
          <a:noFill/>
          <a:ln/>
        </p:spPr>
        <p:txBody>
          <a:bodyPr wrap="none" lIns="0" tIns="0" rIns="0" bIns="0" rtlCol="0" anchor="t"/>
          <a:lstStyle/>
          <a:p>
            <a:pPr algn="l" indent="0" marL="0">
              <a:lnSpc>
                <a:spcPts val="2950"/>
              </a:lnSpc>
              <a:buNone/>
            </a:pPr>
            <a:r>
              <a:rPr lang="en-US" sz="1800" dirty="0">
                <a:solidFill>
                  <a:srgbClr val="3A3630"/>
                </a:solidFill>
                <a:latin typeface="Source Sans 3" pitchFamily="34" charset="0"/>
                <a:ea typeface="Source Sans 3" pitchFamily="34" charset="-122"/>
                <a:cs typeface="Source Sans 3" pitchFamily="34" charset="-120"/>
              </a:rPr>
              <a:t>Operations disrupted during transitions</a:t>
            </a:r>
            <a:endParaRPr lang="en-US" sz="1800" dirty="0"/>
          </a:p>
        </p:txBody>
      </p:sp>
      <p:sp>
        <p:nvSpPr>
          <p:cNvPr id="18" name="Shape 13"/>
          <p:cNvSpPr/>
          <p:nvPr/>
        </p:nvSpPr>
        <p:spPr>
          <a:xfrm>
            <a:off x="7432358" y="4304109"/>
            <a:ext cx="6377702" cy="2641402"/>
          </a:xfrm>
          <a:prstGeom prst="roundRect">
            <a:avLst>
              <a:gd name="adj" fmla="val 1331"/>
            </a:avLst>
          </a:prstGeom>
          <a:solidFill>
            <a:srgbClr val="F3E7D4"/>
          </a:solidFill>
          <a:ln/>
        </p:spPr>
      </p:sp>
      <p:sp>
        <p:nvSpPr>
          <p:cNvPr id="19" name="Shape 14"/>
          <p:cNvSpPr/>
          <p:nvPr/>
        </p:nvSpPr>
        <p:spPr>
          <a:xfrm>
            <a:off x="7666673" y="4538424"/>
            <a:ext cx="703064" cy="703064"/>
          </a:xfrm>
          <a:prstGeom prst="roundRect">
            <a:avLst>
              <a:gd name="adj" fmla="val 13004628"/>
            </a:avLst>
          </a:prstGeom>
          <a:solidFill>
            <a:srgbClr val="38512F"/>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60030" y="4731663"/>
            <a:ext cx="316349" cy="316349"/>
          </a:xfrm>
          <a:prstGeom prst="rect">
            <a:avLst/>
          </a:prstGeom>
        </p:spPr>
      </p:pic>
      <p:sp>
        <p:nvSpPr>
          <p:cNvPr id="21" name="Text 15"/>
          <p:cNvSpPr/>
          <p:nvPr/>
        </p:nvSpPr>
        <p:spPr>
          <a:xfrm>
            <a:off x="7666673" y="5475803"/>
            <a:ext cx="2757488" cy="344686"/>
          </a:xfrm>
          <a:prstGeom prst="rect">
            <a:avLst/>
          </a:prstGeom>
          <a:noFill/>
          <a:ln/>
        </p:spPr>
        <p:txBody>
          <a:bodyPr wrap="none" lIns="0" tIns="0" rIns="0" bIns="0" rtlCol="0" anchor="t"/>
          <a:lstStyle/>
          <a:p>
            <a:pPr algn="l" indent="0" marL="0">
              <a:lnSpc>
                <a:spcPts val="2700"/>
              </a:lnSpc>
              <a:buNone/>
            </a:pPr>
            <a:r>
              <a:rPr lang="en-US" sz="2150" dirty="0">
                <a:solidFill>
                  <a:srgbClr val="3A3630"/>
                </a:solidFill>
                <a:latin typeface="Lora" pitchFamily="34" charset="0"/>
                <a:ea typeface="Lora" pitchFamily="34" charset="-122"/>
                <a:cs typeface="Lora" pitchFamily="34" charset="-120"/>
              </a:rPr>
              <a:t>Team Morale</a:t>
            </a:r>
            <a:endParaRPr lang="en-US" sz="2150" dirty="0"/>
          </a:p>
        </p:txBody>
      </p:sp>
      <p:sp>
        <p:nvSpPr>
          <p:cNvPr id="22" name="Text 16"/>
          <p:cNvSpPr/>
          <p:nvPr/>
        </p:nvSpPr>
        <p:spPr>
          <a:xfrm>
            <a:off x="7666673" y="5961102"/>
            <a:ext cx="5909072" cy="750094"/>
          </a:xfrm>
          <a:prstGeom prst="rect">
            <a:avLst/>
          </a:prstGeom>
          <a:noFill/>
          <a:ln/>
        </p:spPr>
        <p:txBody>
          <a:bodyPr wrap="square" lIns="0" tIns="0" rIns="0" bIns="0" rtlCol="0" anchor="t"/>
          <a:lstStyle/>
          <a:p>
            <a:pPr algn="l" indent="0" marL="0">
              <a:lnSpc>
                <a:spcPts val="2950"/>
              </a:lnSpc>
              <a:buNone/>
            </a:pPr>
            <a:r>
              <a:rPr lang="en-US" sz="1800" dirty="0">
                <a:solidFill>
                  <a:srgbClr val="3A3630"/>
                </a:solidFill>
                <a:latin typeface="Source Sans 3" pitchFamily="34" charset="0"/>
                <a:ea typeface="Source Sans 3" pitchFamily="34" charset="-122"/>
                <a:cs typeface="Source Sans 3" pitchFamily="34" charset="-120"/>
              </a:rPr>
              <a:t>Remaining employees face increased workload and uncertainty</a:t>
            </a:r>
            <a:endParaRPr lang="en-US" sz="1800" dirty="0"/>
          </a:p>
        </p:txBody>
      </p:sp>
      <p:sp>
        <p:nvSpPr>
          <p:cNvPr id="23" name="Text 17"/>
          <p:cNvSpPr/>
          <p:nvPr/>
        </p:nvSpPr>
        <p:spPr>
          <a:xfrm>
            <a:off x="820341" y="7209115"/>
            <a:ext cx="12989719" cy="375047"/>
          </a:xfrm>
          <a:prstGeom prst="rect">
            <a:avLst/>
          </a:prstGeom>
          <a:noFill/>
          <a:ln/>
        </p:spPr>
        <p:txBody>
          <a:bodyPr wrap="none" lIns="0" tIns="0" rIns="0" bIns="0" rtlCol="0" anchor="t"/>
          <a:lstStyle/>
          <a:p>
            <a:pPr algn="l" indent="0" marL="0">
              <a:lnSpc>
                <a:spcPts val="2950"/>
              </a:lnSpc>
              <a:buNone/>
            </a:pPr>
            <a:r>
              <a:rPr lang="en-US" sz="1800" dirty="0">
                <a:solidFill>
                  <a:srgbClr val="3A3630"/>
                </a:solidFill>
                <a:latin typeface="Source Sans 3" pitchFamily="34" charset="0"/>
                <a:ea typeface="Source Sans 3" pitchFamily="34" charset="-122"/>
                <a:cs typeface="Source Sans 3" pitchFamily="34" charset="-120"/>
              </a:rPr>
              <a:t>Our goal: identify key attrition drivers and provide data-backed retention strategies for HR departments.</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05696" y="633055"/>
            <a:ext cx="5416748" cy="677108"/>
          </a:xfrm>
          <a:prstGeom prst="rect">
            <a:avLst/>
          </a:prstGeom>
          <a:noFill/>
          <a:ln/>
        </p:spPr>
        <p:txBody>
          <a:bodyPr wrap="none" lIns="0" tIns="0" rIns="0" bIns="0" rtlCol="0" anchor="t"/>
          <a:lstStyle/>
          <a:p>
            <a:pPr algn="l" indent="0" marL="0">
              <a:lnSpc>
                <a:spcPts val="5300"/>
              </a:lnSpc>
              <a:buNone/>
            </a:pPr>
            <a:r>
              <a:rPr lang="en-US" sz="4250" dirty="0">
                <a:solidFill>
                  <a:srgbClr val="38512F"/>
                </a:solidFill>
                <a:latin typeface="Lora" pitchFamily="34" charset="0"/>
                <a:ea typeface="Lora" pitchFamily="34" charset="-122"/>
                <a:cs typeface="Lora" pitchFamily="34" charset="-120"/>
              </a:rPr>
              <a:t>Dataset Overview</a:t>
            </a:r>
            <a:endParaRPr lang="en-US" sz="4250" dirty="0"/>
          </a:p>
        </p:txBody>
      </p:sp>
      <p:sp>
        <p:nvSpPr>
          <p:cNvPr id="3" name="Text 1"/>
          <p:cNvSpPr/>
          <p:nvPr/>
        </p:nvSpPr>
        <p:spPr>
          <a:xfrm>
            <a:off x="805696" y="1885593"/>
            <a:ext cx="3138845" cy="338495"/>
          </a:xfrm>
          <a:prstGeom prst="rect">
            <a:avLst/>
          </a:prstGeom>
          <a:noFill/>
          <a:ln/>
        </p:spPr>
        <p:txBody>
          <a:bodyPr wrap="none" lIns="0" tIns="0" rIns="0" bIns="0" rtlCol="0" anchor="t"/>
          <a:lstStyle/>
          <a:p>
            <a:pPr algn="l" indent="0" marL="0">
              <a:lnSpc>
                <a:spcPts val="2650"/>
              </a:lnSpc>
              <a:buNone/>
            </a:pPr>
            <a:r>
              <a:rPr lang="en-US" sz="2100" dirty="0">
                <a:solidFill>
                  <a:srgbClr val="38512F"/>
                </a:solidFill>
                <a:latin typeface="Lora" pitchFamily="34" charset="0"/>
                <a:ea typeface="Lora" pitchFamily="34" charset="-122"/>
                <a:cs typeface="Lora" pitchFamily="34" charset="-120"/>
              </a:rPr>
              <a:t>IBM HR Attrition Dataset</a:t>
            </a:r>
            <a:endParaRPr lang="en-US" sz="2100" dirty="0"/>
          </a:p>
        </p:txBody>
      </p:sp>
      <p:sp>
        <p:nvSpPr>
          <p:cNvPr id="4" name="Text 2"/>
          <p:cNvSpPr/>
          <p:nvPr/>
        </p:nvSpPr>
        <p:spPr>
          <a:xfrm>
            <a:off x="805696" y="2454235"/>
            <a:ext cx="7586782" cy="368379"/>
          </a:xfrm>
          <a:prstGeom prst="rect">
            <a:avLst/>
          </a:prstGeom>
          <a:noFill/>
          <a:ln/>
        </p:spPr>
        <p:txBody>
          <a:bodyPr wrap="none" lIns="0" tIns="0" rIns="0" bIns="0" rtlCol="0" anchor="t"/>
          <a:lstStyle/>
          <a:p>
            <a:pPr algn="l" indent="0" marL="0">
              <a:lnSpc>
                <a:spcPts val="2900"/>
              </a:lnSpc>
              <a:buNone/>
            </a:pPr>
            <a:r>
              <a:rPr lang="en-US" sz="1800" b="1" dirty="0">
                <a:solidFill>
                  <a:srgbClr val="3A3630"/>
                </a:solidFill>
                <a:latin typeface="Source Sans 3" pitchFamily="34" charset="0"/>
                <a:ea typeface="Source Sans 3" pitchFamily="34" charset="-122"/>
                <a:cs typeface="Source Sans 3" pitchFamily="34" charset="-120"/>
              </a:rPr>
              <a:t>1,470 employees</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analyzed across 35 comprehensive features</a:t>
            </a:r>
            <a:endParaRPr lang="en-US" sz="1800" dirty="0"/>
          </a:p>
        </p:txBody>
      </p:sp>
      <p:sp>
        <p:nvSpPr>
          <p:cNvPr id="5" name="Text 3"/>
          <p:cNvSpPr/>
          <p:nvPr/>
        </p:nvSpPr>
        <p:spPr>
          <a:xfrm>
            <a:off x="805696" y="3029783"/>
            <a:ext cx="7586782" cy="368379"/>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3A3630"/>
                </a:solidFill>
                <a:latin typeface="Source Sans 3" pitchFamily="34" charset="0"/>
                <a:ea typeface="Source Sans 3" pitchFamily="34" charset="-122"/>
                <a:cs typeface="Source Sans 3" pitchFamily="34" charset="-120"/>
              </a:rPr>
              <a:t>Demographics:</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Age, Gender, Marital Status</a:t>
            </a:r>
            <a:endParaRPr lang="en-US" sz="1800" dirty="0"/>
          </a:p>
        </p:txBody>
      </p:sp>
      <p:sp>
        <p:nvSpPr>
          <p:cNvPr id="6" name="Text 4"/>
          <p:cNvSpPr/>
          <p:nvPr/>
        </p:nvSpPr>
        <p:spPr>
          <a:xfrm>
            <a:off x="805696" y="3478649"/>
            <a:ext cx="7586782" cy="368379"/>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3A3630"/>
                </a:solidFill>
                <a:latin typeface="Source Sans 3" pitchFamily="34" charset="0"/>
                <a:ea typeface="Source Sans 3" pitchFamily="34" charset="-122"/>
                <a:cs typeface="Source Sans 3" pitchFamily="34" charset="-120"/>
              </a:rPr>
              <a:t>Job Metrics:</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Role, Level, Department</a:t>
            </a:r>
            <a:endParaRPr lang="en-US" sz="1800" dirty="0"/>
          </a:p>
        </p:txBody>
      </p:sp>
      <p:sp>
        <p:nvSpPr>
          <p:cNvPr id="7" name="Text 5"/>
          <p:cNvSpPr/>
          <p:nvPr/>
        </p:nvSpPr>
        <p:spPr>
          <a:xfrm>
            <a:off x="805696" y="3927515"/>
            <a:ext cx="7586782" cy="368379"/>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3A3630"/>
                </a:solidFill>
                <a:latin typeface="Source Sans 3" pitchFamily="34" charset="0"/>
                <a:ea typeface="Source Sans 3" pitchFamily="34" charset="-122"/>
                <a:cs typeface="Source Sans 3" pitchFamily="34" charset="-120"/>
              </a:rPr>
              <a:t>Compensation:</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Monthly Income, Hourly &amp; Daily Rates</a:t>
            </a:r>
            <a:endParaRPr lang="en-US" sz="1800" dirty="0"/>
          </a:p>
        </p:txBody>
      </p:sp>
      <p:sp>
        <p:nvSpPr>
          <p:cNvPr id="8" name="Text 6"/>
          <p:cNvSpPr/>
          <p:nvPr/>
        </p:nvSpPr>
        <p:spPr>
          <a:xfrm>
            <a:off x="805696" y="4376380"/>
            <a:ext cx="7586782" cy="368379"/>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3A3630"/>
                </a:solidFill>
                <a:latin typeface="Source Sans 3" pitchFamily="34" charset="0"/>
                <a:ea typeface="Source Sans 3" pitchFamily="34" charset="-122"/>
                <a:cs typeface="Source Sans 3" pitchFamily="34" charset="-120"/>
              </a:rPr>
              <a:t>Satisfaction:</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Job Satisfaction, Work-Life Balance</a:t>
            </a:r>
            <a:endParaRPr lang="en-US" sz="1800" dirty="0"/>
          </a:p>
        </p:txBody>
      </p:sp>
      <p:sp>
        <p:nvSpPr>
          <p:cNvPr id="9" name="Text 7"/>
          <p:cNvSpPr/>
          <p:nvPr/>
        </p:nvSpPr>
        <p:spPr>
          <a:xfrm>
            <a:off x="805696" y="4825246"/>
            <a:ext cx="7586782" cy="368379"/>
          </a:xfrm>
          <a:prstGeom prst="rect">
            <a:avLst/>
          </a:prstGeom>
          <a:noFill/>
          <a:ln/>
        </p:spPr>
        <p:txBody>
          <a:bodyPr wrap="none" lIns="0" tIns="0" rIns="0" bIns="0" rtlCol="0" anchor="t"/>
          <a:lstStyle/>
          <a:p>
            <a:pPr algn="l" marL="342900" indent="-342900">
              <a:lnSpc>
                <a:spcPts val="2900"/>
              </a:lnSpc>
              <a:buSzPct val="100000"/>
              <a:buChar char="•"/>
            </a:pPr>
            <a:r>
              <a:rPr lang="en-US" sz="1800" b="1" dirty="0">
                <a:solidFill>
                  <a:srgbClr val="3A3630"/>
                </a:solidFill>
                <a:latin typeface="Source Sans 3" pitchFamily="34" charset="0"/>
                <a:ea typeface="Source Sans 3" pitchFamily="34" charset="-122"/>
                <a:cs typeface="Source Sans 3" pitchFamily="34" charset="-120"/>
              </a:rPr>
              <a:t>Behavior:</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Overtime, Tenure, Commute Distance</a:t>
            </a:r>
            <a:endParaRPr lang="en-US" sz="1800" dirty="0"/>
          </a:p>
        </p:txBody>
      </p:sp>
      <p:sp>
        <p:nvSpPr>
          <p:cNvPr id="10" name="Text 8"/>
          <p:cNvSpPr/>
          <p:nvPr/>
        </p:nvSpPr>
        <p:spPr>
          <a:xfrm>
            <a:off x="805696" y="5400794"/>
            <a:ext cx="7586782" cy="368379"/>
          </a:xfrm>
          <a:prstGeom prst="rect">
            <a:avLst/>
          </a:prstGeom>
          <a:noFill/>
          <a:ln/>
        </p:spPr>
        <p:txBody>
          <a:bodyPr wrap="none" lIns="0" tIns="0" rIns="0" bIns="0" rtlCol="0" anchor="t"/>
          <a:lstStyle/>
          <a:p>
            <a:pPr algn="l" indent="0" marL="0">
              <a:lnSpc>
                <a:spcPts val="2900"/>
              </a:lnSpc>
              <a:buNone/>
            </a:pPr>
            <a:r>
              <a:rPr lang="en-US" sz="1800" b="1" dirty="0">
                <a:solidFill>
                  <a:srgbClr val="3A3630"/>
                </a:solidFill>
                <a:latin typeface="Source Sans 3" pitchFamily="34" charset="0"/>
                <a:ea typeface="Source Sans 3" pitchFamily="34" charset="-122"/>
                <a:cs typeface="Source Sans 3" pitchFamily="34" charset="-120"/>
              </a:rPr>
              <a:t>Target Variable:</a:t>
            </a:r>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 Attrition (Yes/No)</a:t>
            </a:r>
            <a:endParaRPr lang="en-US" sz="1800" dirty="0"/>
          </a:p>
        </p:txBody>
      </p:sp>
      <p:sp>
        <p:nvSpPr>
          <p:cNvPr id="11" name="Text 9"/>
          <p:cNvSpPr/>
          <p:nvPr/>
        </p:nvSpPr>
        <p:spPr>
          <a:xfrm>
            <a:off x="8961596" y="2029420"/>
            <a:ext cx="4870609" cy="759619"/>
          </a:xfrm>
          <a:prstGeom prst="rect">
            <a:avLst/>
          </a:prstGeom>
          <a:noFill/>
          <a:ln/>
        </p:spPr>
        <p:txBody>
          <a:bodyPr wrap="none" lIns="0" tIns="0" rIns="0" bIns="0" rtlCol="0" anchor="t"/>
          <a:lstStyle/>
          <a:p>
            <a:pPr algn="ctr" indent="0" marL="0">
              <a:lnSpc>
                <a:spcPts val="5950"/>
              </a:lnSpc>
              <a:buNone/>
            </a:pPr>
            <a:r>
              <a:rPr lang="en-US" sz="5950" dirty="0">
                <a:solidFill>
                  <a:srgbClr val="3A3630"/>
                </a:solidFill>
                <a:latin typeface="Lora" pitchFamily="34" charset="0"/>
                <a:ea typeface="Lora" pitchFamily="34" charset="-122"/>
                <a:cs typeface="Lora" pitchFamily="34" charset="-120"/>
              </a:rPr>
              <a:t>1,470</a:t>
            </a:r>
            <a:endParaRPr lang="en-US" sz="5950" dirty="0"/>
          </a:p>
        </p:txBody>
      </p:sp>
      <p:sp>
        <p:nvSpPr>
          <p:cNvPr id="12" name="Text 10"/>
          <p:cNvSpPr/>
          <p:nvPr/>
        </p:nvSpPr>
        <p:spPr>
          <a:xfrm>
            <a:off x="10042684" y="3076694"/>
            <a:ext cx="2708315" cy="338495"/>
          </a:xfrm>
          <a:prstGeom prst="rect">
            <a:avLst/>
          </a:prstGeom>
          <a:noFill/>
          <a:ln/>
        </p:spPr>
        <p:txBody>
          <a:bodyPr wrap="none" lIns="0" tIns="0" rIns="0" bIns="0" rtlCol="0" anchor="t"/>
          <a:lstStyle/>
          <a:p>
            <a:pPr algn="ctr" indent="0" marL="0">
              <a:lnSpc>
                <a:spcPts val="2650"/>
              </a:lnSpc>
              <a:buNone/>
            </a:pPr>
            <a:r>
              <a:rPr lang="en-US" sz="2100" dirty="0">
                <a:solidFill>
                  <a:srgbClr val="3A3630"/>
                </a:solidFill>
                <a:latin typeface="Lora" pitchFamily="34" charset="0"/>
                <a:ea typeface="Lora" pitchFamily="34" charset="-122"/>
                <a:cs typeface="Lora" pitchFamily="34" charset="-120"/>
              </a:rPr>
              <a:t>Total Records</a:t>
            </a:r>
            <a:endParaRPr lang="en-US" sz="2100" dirty="0"/>
          </a:p>
        </p:txBody>
      </p:sp>
      <p:sp>
        <p:nvSpPr>
          <p:cNvPr id="13" name="Text 11"/>
          <p:cNvSpPr/>
          <p:nvPr/>
        </p:nvSpPr>
        <p:spPr>
          <a:xfrm>
            <a:off x="8961596" y="3990618"/>
            <a:ext cx="4870609" cy="759619"/>
          </a:xfrm>
          <a:prstGeom prst="rect">
            <a:avLst/>
          </a:prstGeom>
          <a:noFill/>
          <a:ln/>
        </p:spPr>
        <p:txBody>
          <a:bodyPr wrap="none" lIns="0" tIns="0" rIns="0" bIns="0" rtlCol="0" anchor="t"/>
          <a:lstStyle/>
          <a:p>
            <a:pPr algn="ctr" indent="0" marL="0">
              <a:lnSpc>
                <a:spcPts val="5950"/>
              </a:lnSpc>
              <a:buNone/>
            </a:pPr>
            <a:r>
              <a:rPr lang="en-US" sz="5950" dirty="0">
                <a:solidFill>
                  <a:srgbClr val="3A3630"/>
                </a:solidFill>
                <a:latin typeface="Lora" pitchFamily="34" charset="0"/>
                <a:ea typeface="Lora" pitchFamily="34" charset="-122"/>
                <a:cs typeface="Lora" pitchFamily="34" charset="-120"/>
              </a:rPr>
              <a:t>35</a:t>
            </a:r>
            <a:endParaRPr lang="en-US" sz="5950" dirty="0"/>
          </a:p>
        </p:txBody>
      </p:sp>
      <p:sp>
        <p:nvSpPr>
          <p:cNvPr id="14" name="Text 12"/>
          <p:cNvSpPr/>
          <p:nvPr/>
        </p:nvSpPr>
        <p:spPr>
          <a:xfrm>
            <a:off x="10042684" y="5037892"/>
            <a:ext cx="2708315" cy="338495"/>
          </a:xfrm>
          <a:prstGeom prst="rect">
            <a:avLst/>
          </a:prstGeom>
          <a:noFill/>
          <a:ln/>
        </p:spPr>
        <p:txBody>
          <a:bodyPr wrap="none" lIns="0" tIns="0" rIns="0" bIns="0" rtlCol="0" anchor="t"/>
          <a:lstStyle/>
          <a:p>
            <a:pPr algn="ctr" indent="0" marL="0">
              <a:lnSpc>
                <a:spcPts val="2650"/>
              </a:lnSpc>
              <a:buNone/>
            </a:pPr>
            <a:r>
              <a:rPr lang="en-US" sz="2100" dirty="0">
                <a:solidFill>
                  <a:srgbClr val="3A3630"/>
                </a:solidFill>
                <a:latin typeface="Lora" pitchFamily="34" charset="0"/>
                <a:ea typeface="Lora" pitchFamily="34" charset="-122"/>
                <a:cs typeface="Lora" pitchFamily="34" charset="-120"/>
              </a:rPr>
              <a:t>Features Analyzed</a:t>
            </a:r>
            <a:endParaRPr lang="en-US" sz="2100" dirty="0"/>
          </a:p>
        </p:txBody>
      </p:sp>
      <p:sp>
        <p:nvSpPr>
          <p:cNvPr id="15" name="Text 13"/>
          <p:cNvSpPr/>
          <p:nvPr/>
        </p:nvSpPr>
        <p:spPr>
          <a:xfrm>
            <a:off x="8961596" y="5951815"/>
            <a:ext cx="4870609" cy="759619"/>
          </a:xfrm>
          <a:prstGeom prst="rect">
            <a:avLst/>
          </a:prstGeom>
          <a:noFill/>
          <a:ln/>
        </p:spPr>
        <p:txBody>
          <a:bodyPr wrap="none" lIns="0" tIns="0" rIns="0" bIns="0" rtlCol="0" anchor="t"/>
          <a:lstStyle/>
          <a:p>
            <a:pPr algn="ctr" indent="0" marL="0">
              <a:lnSpc>
                <a:spcPts val="5950"/>
              </a:lnSpc>
              <a:buNone/>
            </a:pPr>
            <a:r>
              <a:rPr lang="en-US" sz="5950" dirty="0">
                <a:solidFill>
                  <a:srgbClr val="3A3630"/>
                </a:solidFill>
                <a:latin typeface="Lora" pitchFamily="34" charset="0"/>
                <a:ea typeface="Lora" pitchFamily="34" charset="-122"/>
                <a:cs typeface="Lora" pitchFamily="34" charset="-120"/>
              </a:rPr>
              <a:t>5</a:t>
            </a:r>
            <a:endParaRPr lang="en-US" sz="5950" dirty="0"/>
          </a:p>
        </p:txBody>
      </p:sp>
      <p:sp>
        <p:nvSpPr>
          <p:cNvPr id="16" name="Text 14"/>
          <p:cNvSpPr/>
          <p:nvPr/>
        </p:nvSpPr>
        <p:spPr>
          <a:xfrm>
            <a:off x="10042684" y="6999089"/>
            <a:ext cx="2708315" cy="338495"/>
          </a:xfrm>
          <a:prstGeom prst="rect">
            <a:avLst/>
          </a:prstGeom>
          <a:noFill/>
          <a:ln/>
        </p:spPr>
        <p:txBody>
          <a:bodyPr wrap="none" lIns="0" tIns="0" rIns="0" bIns="0" rtlCol="0" anchor="t"/>
          <a:lstStyle/>
          <a:p>
            <a:pPr algn="ctr" indent="0" marL="0">
              <a:lnSpc>
                <a:spcPts val="2650"/>
              </a:lnSpc>
              <a:buNone/>
            </a:pPr>
            <a:r>
              <a:rPr lang="en-US" sz="2100" dirty="0">
                <a:solidFill>
                  <a:srgbClr val="3A3630"/>
                </a:solidFill>
                <a:latin typeface="Lora" pitchFamily="34" charset="0"/>
                <a:ea typeface="Lora" pitchFamily="34" charset="-122"/>
                <a:cs typeface="Lora" pitchFamily="34" charset="-120"/>
              </a:rPr>
              <a:t>Key Categories</a:t>
            </a:r>
            <a:endParaRPr lang="en-US" sz="2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24746" y="648057"/>
            <a:ext cx="5545098" cy="693063"/>
          </a:xfrm>
          <a:prstGeom prst="rect">
            <a:avLst/>
          </a:prstGeom>
          <a:noFill/>
          <a:ln/>
        </p:spPr>
        <p:txBody>
          <a:bodyPr wrap="none" lIns="0" tIns="0" rIns="0" bIns="0" rtlCol="0" anchor="t"/>
          <a:lstStyle/>
          <a:p>
            <a:pPr algn="l" indent="0" marL="0">
              <a:lnSpc>
                <a:spcPts val="5450"/>
              </a:lnSpc>
              <a:buNone/>
            </a:pPr>
            <a:r>
              <a:rPr lang="en-US" sz="4350" dirty="0">
                <a:solidFill>
                  <a:srgbClr val="38512F"/>
                </a:solidFill>
                <a:latin typeface="Lora" pitchFamily="34" charset="0"/>
                <a:ea typeface="Lora" pitchFamily="34" charset="-122"/>
                <a:cs typeface="Lora" pitchFamily="34" charset="-120"/>
              </a:rPr>
              <a:t>Attrition Snapshot</a:t>
            </a:r>
            <a:endParaRPr lang="en-US" sz="4350" dirty="0"/>
          </a:p>
        </p:txBody>
      </p:sp>
      <p:sp>
        <p:nvSpPr>
          <p:cNvPr id="3" name="Text 1"/>
          <p:cNvSpPr/>
          <p:nvPr/>
        </p:nvSpPr>
        <p:spPr>
          <a:xfrm>
            <a:off x="2546985" y="3344108"/>
            <a:ext cx="2898577" cy="589121"/>
          </a:xfrm>
          <a:prstGeom prst="rect">
            <a:avLst/>
          </a:prstGeom>
          <a:noFill/>
          <a:ln/>
        </p:spPr>
        <p:txBody>
          <a:bodyPr wrap="none" lIns="0" tIns="0" rIns="0" bIns="0" rtlCol="0" anchor="t"/>
          <a:lstStyle/>
          <a:p>
            <a:pPr algn="ctr" indent="0" marL="0">
              <a:lnSpc>
                <a:spcPts val="4600"/>
              </a:lnSpc>
              <a:buNone/>
            </a:pPr>
            <a:r>
              <a:rPr lang="en-US" sz="4600" dirty="0">
                <a:solidFill>
                  <a:srgbClr val="3A3630"/>
                </a:solidFill>
                <a:latin typeface="Lora" pitchFamily="34" charset="0"/>
                <a:ea typeface="Lora" pitchFamily="34" charset="-122"/>
                <a:cs typeface="Lora" pitchFamily="34" charset="-120"/>
              </a:rPr>
              <a:t>16%</a:t>
            </a:r>
            <a:endParaRPr lang="en-US" sz="4600" dirty="0"/>
          </a:p>
        </p:txBody>
      </p:sp>
      <p:pic>
        <p:nvPicPr>
          <p:cNvPr id="4" name="Image 0" descr="preencoded.png">    </p:cNvPr>
          <p:cNvPicPr>
            <a:picLocks noChangeAspect="1"/>
          </p:cNvPicPr>
          <p:nvPr/>
        </p:nvPicPr>
        <p:blipFill>
          <a:blip r:embed="rId1"/>
          <a:stretch>
            <a:fillRect/>
          </a:stretch>
        </p:blipFill>
        <p:spPr>
          <a:xfrm>
            <a:off x="2228850" y="1871186"/>
            <a:ext cx="3534966" cy="3534966"/>
          </a:xfrm>
          <a:prstGeom prst="rect">
            <a:avLst/>
          </a:prstGeom>
        </p:spPr>
      </p:pic>
      <p:sp>
        <p:nvSpPr>
          <p:cNvPr id="5" name="Text 2"/>
          <p:cNvSpPr/>
          <p:nvPr/>
        </p:nvSpPr>
        <p:spPr>
          <a:xfrm>
            <a:off x="2610088" y="5700593"/>
            <a:ext cx="2772489" cy="346591"/>
          </a:xfrm>
          <a:prstGeom prst="rect">
            <a:avLst/>
          </a:prstGeom>
          <a:noFill/>
          <a:ln/>
        </p:spPr>
        <p:txBody>
          <a:bodyPr wrap="none" lIns="0" tIns="0" rIns="0" bIns="0" rtlCol="0" anchor="t"/>
          <a:lstStyle/>
          <a:p>
            <a:pPr algn="ctr" indent="0" marL="0">
              <a:lnSpc>
                <a:spcPts val="2700"/>
              </a:lnSpc>
              <a:buNone/>
            </a:pPr>
            <a:r>
              <a:rPr lang="en-US" sz="2150" dirty="0">
                <a:solidFill>
                  <a:srgbClr val="3A3630"/>
                </a:solidFill>
                <a:latin typeface="Lora" pitchFamily="34" charset="0"/>
                <a:ea typeface="Lora" pitchFamily="34" charset="-122"/>
                <a:cs typeface="Lora" pitchFamily="34" charset="-120"/>
              </a:rPr>
              <a:t>Overall Attrition Rate</a:t>
            </a:r>
            <a:endParaRPr lang="en-US" sz="2150" dirty="0"/>
          </a:p>
        </p:txBody>
      </p:sp>
      <p:sp>
        <p:nvSpPr>
          <p:cNvPr id="6" name="Text 3"/>
          <p:cNvSpPr/>
          <p:nvPr/>
        </p:nvSpPr>
        <p:spPr>
          <a:xfrm>
            <a:off x="824746" y="6188512"/>
            <a:ext cx="6343174" cy="376952"/>
          </a:xfrm>
          <a:prstGeom prst="rect">
            <a:avLst/>
          </a:prstGeom>
          <a:noFill/>
          <a:ln/>
        </p:spPr>
        <p:txBody>
          <a:bodyPr wrap="none" lIns="0" tIns="0" rIns="0" bIns="0" rtlCol="0" anchor="t"/>
          <a:lstStyle/>
          <a:p>
            <a:pPr algn="ctr" indent="0" marL="0">
              <a:lnSpc>
                <a:spcPts val="2950"/>
              </a:lnSpc>
              <a:buNone/>
            </a:pPr>
            <a:r>
              <a:rPr lang="en-US" sz="1850" dirty="0">
                <a:solidFill>
                  <a:srgbClr val="3A3630"/>
                </a:solidFill>
                <a:latin typeface="Source Sans 3" pitchFamily="34" charset="0"/>
                <a:ea typeface="Source Sans 3" pitchFamily="34" charset="-122"/>
                <a:cs typeface="Source Sans 3" pitchFamily="34" charset="-120"/>
              </a:rPr>
              <a:t>237 of 1,470 employees left the company</a:t>
            </a:r>
            <a:endParaRPr lang="en-US" sz="1850" dirty="0"/>
          </a:p>
        </p:txBody>
      </p:sp>
      <p:sp>
        <p:nvSpPr>
          <p:cNvPr id="7" name="Text 4"/>
          <p:cNvSpPr/>
          <p:nvPr/>
        </p:nvSpPr>
        <p:spPr>
          <a:xfrm>
            <a:off x="9184719" y="3344108"/>
            <a:ext cx="2898577" cy="589121"/>
          </a:xfrm>
          <a:prstGeom prst="rect">
            <a:avLst/>
          </a:prstGeom>
          <a:noFill/>
          <a:ln/>
        </p:spPr>
        <p:txBody>
          <a:bodyPr wrap="none" lIns="0" tIns="0" rIns="0" bIns="0" rtlCol="0" anchor="t"/>
          <a:lstStyle/>
          <a:p>
            <a:pPr algn="ctr" indent="0" marL="0">
              <a:lnSpc>
                <a:spcPts val="4600"/>
              </a:lnSpc>
              <a:buNone/>
            </a:pPr>
            <a:r>
              <a:rPr lang="en-US" sz="4600" dirty="0">
                <a:solidFill>
                  <a:srgbClr val="3A3630"/>
                </a:solidFill>
                <a:latin typeface="Lora" pitchFamily="34" charset="0"/>
                <a:ea typeface="Lora" pitchFamily="34" charset="-122"/>
                <a:cs typeface="Lora" pitchFamily="34" charset="-120"/>
              </a:rPr>
              <a:t>84%</a:t>
            </a:r>
            <a:endParaRPr lang="en-US" sz="4600" dirty="0"/>
          </a:p>
        </p:txBody>
      </p:sp>
      <p:pic>
        <p:nvPicPr>
          <p:cNvPr id="8" name="Image 1" descr="preencoded.png">    </p:cNvPr>
          <p:cNvPicPr>
            <a:picLocks noChangeAspect="1"/>
          </p:cNvPicPr>
          <p:nvPr/>
        </p:nvPicPr>
        <p:blipFill>
          <a:blip r:embed="rId2"/>
          <a:stretch>
            <a:fillRect/>
          </a:stretch>
        </p:blipFill>
        <p:spPr>
          <a:xfrm>
            <a:off x="8866584" y="1871186"/>
            <a:ext cx="3534966" cy="3534966"/>
          </a:xfrm>
          <a:prstGeom prst="rect">
            <a:avLst/>
          </a:prstGeom>
        </p:spPr>
      </p:pic>
      <p:sp>
        <p:nvSpPr>
          <p:cNvPr id="9" name="Text 5"/>
          <p:cNvSpPr/>
          <p:nvPr/>
        </p:nvSpPr>
        <p:spPr>
          <a:xfrm>
            <a:off x="9247823" y="5700593"/>
            <a:ext cx="2772489" cy="346591"/>
          </a:xfrm>
          <a:prstGeom prst="rect">
            <a:avLst/>
          </a:prstGeom>
          <a:noFill/>
          <a:ln/>
        </p:spPr>
        <p:txBody>
          <a:bodyPr wrap="none" lIns="0" tIns="0" rIns="0" bIns="0" rtlCol="0" anchor="t"/>
          <a:lstStyle/>
          <a:p>
            <a:pPr algn="ctr" indent="0" marL="0">
              <a:lnSpc>
                <a:spcPts val="2700"/>
              </a:lnSpc>
              <a:buNone/>
            </a:pPr>
            <a:r>
              <a:rPr lang="en-US" sz="2150" dirty="0">
                <a:solidFill>
                  <a:srgbClr val="3A3630"/>
                </a:solidFill>
                <a:latin typeface="Lora" pitchFamily="34" charset="0"/>
                <a:ea typeface="Lora" pitchFamily="34" charset="-122"/>
                <a:cs typeface="Lora" pitchFamily="34" charset="-120"/>
              </a:rPr>
              <a:t>Retention Rate</a:t>
            </a:r>
            <a:endParaRPr lang="en-US" sz="2150" dirty="0"/>
          </a:p>
        </p:txBody>
      </p:sp>
      <p:sp>
        <p:nvSpPr>
          <p:cNvPr id="10" name="Text 6"/>
          <p:cNvSpPr/>
          <p:nvPr/>
        </p:nvSpPr>
        <p:spPr>
          <a:xfrm>
            <a:off x="7462480" y="6188512"/>
            <a:ext cx="6343174" cy="376952"/>
          </a:xfrm>
          <a:prstGeom prst="rect">
            <a:avLst/>
          </a:prstGeom>
          <a:noFill/>
          <a:ln/>
        </p:spPr>
        <p:txBody>
          <a:bodyPr wrap="none" lIns="0" tIns="0" rIns="0" bIns="0" rtlCol="0" anchor="t"/>
          <a:lstStyle/>
          <a:p>
            <a:pPr algn="ctr" indent="0" marL="0">
              <a:lnSpc>
                <a:spcPts val="2950"/>
              </a:lnSpc>
              <a:buNone/>
            </a:pPr>
            <a:r>
              <a:rPr lang="en-US" sz="1850" dirty="0">
                <a:solidFill>
                  <a:srgbClr val="3A3630"/>
                </a:solidFill>
                <a:latin typeface="Source Sans 3" pitchFamily="34" charset="0"/>
                <a:ea typeface="Source Sans 3" pitchFamily="34" charset="-122"/>
                <a:cs typeface="Source Sans 3" pitchFamily="34" charset="-120"/>
              </a:rPr>
              <a:t>1,233 employees remained with IBM</a:t>
            </a:r>
            <a:endParaRPr lang="en-US" sz="1850" dirty="0"/>
          </a:p>
        </p:txBody>
      </p:sp>
      <p:sp>
        <p:nvSpPr>
          <p:cNvPr id="11" name="Text 7"/>
          <p:cNvSpPr/>
          <p:nvPr/>
        </p:nvSpPr>
        <p:spPr>
          <a:xfrm>
            <a:off x="824746" y="6830497"/>
            <a:ext cx="12980908" cy="753904"/>
          </a:xfrm>
          <a:prstGeom prst="rect">
            <a:avLst/>
          </a:prstGeom>
          <a:noFill/>
          <a:ln/>
        </p:spPr>
        <p:txBody>
          <a:bodyPr wrap="square" lIns="0" tIns="0" rIns="0" bIns="0" rtlCol="0" anchor="t"/>
          <a:lstStyle/>
          <a:p>
            <a:pPr algn="l" indent="0" marL="0">
              <a:lnSpc>
                <a:spcPts val="2950"/>
              </a:lnSpc>
              <a:buNone/>
            </a:pPr>
            <a:r>
              <a:rPr lang="en-US" sz="1850" dirty="0">
                <a:solidFill>
                  <a:srgbClr val="3A3630"/>
                </a:solidFill>
                <a:latin typeface="Source Sans 3" pitchFamily="34" charset="0"/>
                <a:ea typeface="Source Sans 3" pitchFamily="34" charset="-122"/>
                <a:cs typeface="Source Sans 3" pitchFamily="34" charset="-120"/>
              </a:rPr>
              <a:t>The dataset shows typical HR imbalance with significantly more retained employees. While 16% falls within normal range, certain roles exceed 20% attrition—a critical concern requiring immediate intervention.</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2015966"/>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High-Risk Job Roles</a:t>
            </a:r>
            <a:endParaRPr lang="en-US" sz="4400" dirty="0"/>
          </a:p>
        </p:txBody>
      </p:sp>
      <p:sp>
        <p:nvSpPr>
          <p:cNvPr id="3" name="Shape 1"/>
          <p:cNvSpPr/>
          <p:nvPr/>
        </p:nvSpPr>
        <p:spPr>
          <a:xfrm>
            <a:off x="837724" y="3318391"/>
            <a:ext cx="3331369" cy="299204"/>
          </a:xfrm>
          <a:prstGeom prst="roundRect">
            <a:avLst>
              <a:gd name="adj" fmla="val 12001"/>
            </a:avLst>
          </a:prstGeom>
          <a:solidFill>
            <a:srgbClr val="F3E7D4"/>
          </a:solidFill>
          <a:ln/>
        </p:spPr>
      </p:sp>
      <p:sp>
        <p:nvSpPr>
          <p:cNvPr id="4" name="Shape 2"/>
          <p:cNvSpPr/>
          <p:nvPr/>
        </p:nvSpPr>
        <p:spPr>
          <a:xfrm>
            <a:off x="837724" y="3318391"/>
            <a:ext cx="1332548" cy="299204"/>
          </a:xfrm>
          <a:prstGeom prst="roundRect">
            <a:avLst>
              <a:gd name="adj" fmla="val 12001"/>
            </a:avLst>
          </a:prstGeom>
          <a:solidFill>
            <a:srgbClr val="38512F"/>
          </a:solidFill>
          <a:ln/>
        </p:spPr>
      </p:sp>
      <p:sp>
        <p:nvSpPr>
          <p:cNvPr id="5" name="Text 3"/>
          <p:cNvSpPr/>
          <p:nvPr/>
        </p:nvSpPr>
        <p:spPr>
          <a:xfrm>
            <a:off x="4348520" y="3318391"/>
            <a:ext cx="608052" cy="299204"/>
          </a:xfrm>
          <a:prstGeom prst="rect">
            <a:avLst/>
          </a:prstGeom>
          <a:noFill/>
          <a:ln/>
        </p:spPr>
        <p:txBody>
          <a:bodyPr wrap="none" lIns="0" tIns="0" rIns="0" bIns="0" rtlCol="0" anchor="t"/>
          <a:lstStyle/>
          <a:p>
            <a:pPr algn="l" indent="0" marL="0">
              <a:lnSpc>
                <a:spcPts val="2350"/>
              </a:lnSpc>
              <a:buNone/>
            </a:pPr>
            <a:r>
              <a:rPr lang="en-US" sz="2350" dirty="0">
                <a:solidFill>
                  <a:srgbClr val="3A3630"/>
                </a:solidFill>
                <a:latin typeface="Lora" pitchFamily="34" charset="0"/>
                <a:ea typeface="Lora" pitchFamily="34" charset="-122"/>
                <a:cs typeface="Lora" pitchFamily="34" charset="-120"/>
              </a:rPr>
              <a:t>40%</a:t>
            </a:r>
            <a:endParaRPr lang="en-US" sz="2350" dirty="0"/>
          </a:p>
        </p:txBody>
      </p:sp>
      <p:sp>
        <p:nvSpPr>
          <p:cNvPr id="6" name="Text 4"/>
          <p:cNvSpPr/>
          <p:nvPr/>
        </p:nvSpPr>
        <p:spPr>
          <a:xfrm>
            <a:off x="837724" y="3916680"/>
            <a:ext cx="2821186"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Sales Representatives</a:t>
            </a:r>
            <a:endParaRPr lang="en-US" sz="2200" dirty="0"/>
          </a:p>
        </p:txBody>
      </p:sp>
      <p:sp>
        <p:nvSpPr>
          <p:cNvPr id="7" name="Text 5"/>
          <p:cNvSpPr/>
          <p:nvPr/>
        </p:nvSpPr>
        <p:spPr>
          <a:xfrm>
            <a:off x="837724" y="4412218"/>
            <a:ext cx="4118848"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Highest attrition percentage across all roles</a:t>
            </a:r>
            <a:endParaRPr lang="en-US" sz="1850" dirty="0"/>
          </a:p>
        </p:txBody>
      </p:sp>
      <p:sp>
        <p:nvSpPr>
          <p:cNvPr id="8" name="Shape 6"/>
          <p:cNvSpPr/>
          <p:nvPr/>
        </p:nvSpPr>
        <p:spPr>
          <a:xfrm>
            <a:off x="5255776" y="3318391"/>
            <a:ext cx="3363039" cy="299204"/>
          </a:xfrm>
          <a:prstGeom prst="roundRect">
            <a:avLst>
              <a:gd name="adj" fmla="val 12001"/>
            </a:avLst>
          </a:prstGeom>
          <a:solidFill>
            <a:srgbClr val="F3E7D4"/>
          </a:solidFill>
          <a:ln/>
        </p:spPr>
      </p:sp>
      <p:sp>
        <p:nvSpPr>
          <p:cNvPr id="9" name="Shape 7"/>
          <p:cNvSpPr/>
          <p:nvPr/>
        </p:nvSpPr>
        <p:spPr>
          <a:xfrm>
            <a:off x="5255776" y="3318391"/>
            <a:ext cx="807125" cy="299204"/>
          </a:xfrm>
          <a:prstGeom prst="roundRect">
            <a:avLst>
              <a:gd name="adj" fmla="val 12001"/>
            </a:avLst>
          </a:prstGeom>
          <a:solidFill>
            <a:srgbClr val="38512F"/>
          </a:solidFill>
          <a:ln/>
        </p:spPr>
      </p:sp>
      <p:sp>
        <p:nvSpPr>
          <p:cNvPr id="10" name="Text 8"/>
          <p:cNvSpPr/>
          <p:nvPr/>
        </p:nvSpPr>
        <p:spPr>
          <a:xfrm>
            <a:off x="8798243" y="3318391"/>
            <a:ext cx="576382" cy="299204"/>
          </a:xfrm>
          <a:prstGeom prst="rect">
            <a:avLst/>
          </a:prstGeom>
          <a:noFill/>
          <a:ln/>
        </p:spPr>
        <p:txBody>
          <a:bodyPr wrap="none" lIns="0" tIns="0" rIns="0" bIns="0" rtlCol="0" anchor="t"/>
          <a:lstStyle/>
          <a:p>
            <a:pPr algn="l" indent="0" marL="0">
              <a:lnSpc>
                <a:spcPts val="2350"/>
              </a:lnSpc>
              <a:buNone/>
            </a:pPr>
            <a:r>
              <a:rPr lang="en-US" sz="2350" dirty="0">
                <a:solidFill>
                  <a:srgbClr val="3A3630"/>
                </a:solidFill>
                <a:latin typeface="Lora" pitchFamily="34" charset="0"/>
                <a:ea typeface="Lora" pitchFamily="34" charset="-122"/>
                <a:cs typeface="Lora" pitchFamily="34" charset="-120"/>
              </a:rPr>
              <a:t>24%</a:t>
            </a:r>
            <a:endParaRPr lang="en-US" sz="2350" dirty="0"/>
          </a:p>
        </p:txBody>
      </p:sp>
      <p:sp>
        <p:nvSpPr>
          <p:cNvPr id="11" name="Text 9"/>
          <p:cNvSpPr/>
          <p:nvPr/>
        </p:nvSpPr>
        <p:spPr>
          <a:xfrm>
            <a:off x="5255776" y="3916680"/>
            <a:ext cx="3089672"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Laboratory Technicians</a:t>
            </a:r>
            <a:endParaRPr lang="en-US" sz="2200" dirty="0"/>
          </a:p>
        </p:txBody>
      </p:sp>
      <p:sp>
        <p:nvSpPr>
          <p:cNvPr id="12" name="Text 10"/>
          <p:cNvSpPr/>
          <p:nvPr/>
        </p:nvSpPr>
        <p:spPr>
          <a:xfrm>
            <a:off x="5255776" y="4412218"/>
            <a:ext cx="4118848" cy="383024"/>
          </a:xfrm>
          <a:prstGeom prst="rect">
            <a:avLst/>
          </a:prstGeom>
          <a:noFill/>
          <a:ln/>
        </p:spPr>
        <p:txBody>
          <a:bodyPr wrap="non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Second-highest turnover rate</a:t>
            </a:r>
            <a:endParaRPr lang="en-US" sz="1850" dirty="0"/>
          </a:p>
        </p:txBody>
      </p:sp>
      <p:sp>
        <p:nvSpPr>
          <p:cNvPr id="13" name="Shape 11"/>
          <p:cNvSpPr/>
          <p:nvPr/>
        </p:nvSpPr>
        <p:spPr>
          <a:xfrm>
            <a:off x="9673828" y="3318391"/>
            <a:ext cx="3356491" cy="299204"/>
          </a:xfrm>
          <a:prstGeom prst="roundRect">
            <a:avLst>
              <a:gd name="adj" fmla="val 12001"/>
            </a:avLst>
          </a:prstGeom>
          <a:solidFill>
            <a:srgbClr val="F3E7D4"/>
          </a:solidFill>
          <a:ln/>
        </p:spPr>
      </p:sp>
      <p:sp>
        <p:nvSpPr>
          <p:cNvPr id="14" name="Shape 12"/>
          <p:cNvSpPr/>
          <p:nvPr/>
        </p:nvSpPr>
        <p:spPr>
          <a:xfrm>
            <a:off x="9673828" y="3318391"/>
            <a:ext cx="771882" cy="299204"/>
          </a:xfrm>
          <a:prstGeom prst="roundRect">
            <a:avLst>
              <a:gd name="adj" fmla="val 12001"/>
            </a:avLst>
          </a:prstGeom>
          <a:solidFill>
            <a:srgbClr val="38512F"/>
          </a:solidFill>
          <a:ln/>
        </p:spPr>
      </p:sp>
      <p:sp>
        <p:nvSpPr>
          <p:cNvPr id="15" name="Text 13"/>
          <p:cNvSpPr/>
          <p:nvPr/>
        </p:nvSpPr>
        <p:spPr>
          <a:xfrm>
            <a:off x="13209746" y="3318391"/>
            <a:ext cx="582930" cy="299204"/>
          </a:xfrm>
          <a:prstGeom prst="rect">
            <a:avLst/>
          </a:prstGeom>
          <a:noFill/>
          <a:ln/>
        </p:spPr>
        <p:txBody>
          <a:bodyPr wrap="none" lIns="0" tIns="0" rIns="0" bIns="0" rtlCol="0" anchor="t"/>
          <a:lstStyle/>
          <a:p>
            <a:pPr algn="l" indent="0" marL="0">
              <a:lnSpc>
                <a:spcPts val="2350"/>
              </a:lnSpc>
              <a:buNone/>
            </a:pPr>
            <a:r>
              <a:rPr lang="en-US" sz="2350" dirty="0">
                <a:solidFill>
                  <a:srgbClr val="3A3630"/>
                </a:solidFill>
                <a:latin typeface="Lora" pitchFamily="34" charset="0"/>
                <a:ea typeface="Lora" pitchFamily="34" charset="-122"/>
                <a:cs typeface="Lora" pitchFamily="34" charset="-120"/>
              </a:rPr>
              <a:t>23%</a:t>
            </a:r>
            <a:endParaRPr lang="en-US" sz="2350" dirty="0"/>
          </a:p>
        </p:txBody>
      </p:sp>
      <p:sp>
        <p:nvSpPr>
          <p:cNvPr id="16" name="Text 14"/>
          <p:cNvSpPr/>
          <p:nvPr/>
        </p:nvSpPr>
        <p:spPr>
          <a:xfrm>
            <a:off x="9673828" y="3916680"/>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Human Resources</a:t>
            </a:r>
            <a:endParaRPr lang="en-US" sz="2200" dirty="0"/>
          </a:p>
        </p:txBody>
      </p:sp>
      <p:sp>
        <p:nvSpPr>
          <p:cNvPr id="17" name="Text 15"/>
          <p:cNvSpPr/>
          <p:nvPr/>
        </p:nvSpPr>
        <p:spPr>
          <a:xfrm>
            <a:off x="9673828" y="4412218"/>
            <a:ext cx="4118848" cy="383024"/>
          </a:xfrm>
          <a:prstGeom prst="rect">
            <a:avLst/>
          </a:prstGeom>
          <a:noFill/>
          <a:ln/>
        </p:spPr>
        <p:txBody>
          <a:bodyPr wrap="non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Elevated attrition requiring attention</a:t>
            </a:r>
            <a:endParaRPr lang="en-US" sz="1850" dirty="0"/>
          </a:p>
        </p:txBody>
      </p:sp>
      <p:sp>
        <p:nvSpPr>
          <p:cNvPr id="18" name="Text 16"/>
          <p:cNvSpPr/>
          <p:nvPr/>
        </p:nvSpPr>
        <p:spPr>
          <a:xfrm>
            <a:off x="837724" y="5447467"/>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Sales Executives and Research Scientists show highest attrition counts. These roles face intense pressure, demanding targets, and workload imbalances that drive employees to exit.</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7118" y="594836"/>
            <a:ext cx="5090398" cy="636151"/>
          </a:xfrm>
          <a:prstGeom prst="rect">
            <a:avLst/>
          </a:prstGeom>
          <a:noFill/>
          <a:ln/>
        </p:spPr>
        <p:txBody>
          <a:bodyPr wrap="none" lIns="0" tIns="0" rIns="0" bIns="0" rtlCol="0" anchor="t"/>
          <a:lstStyle/>
          <a:p>
            <a:pPr algn="l" indent="0" marL="0">
              <a:lnSpc>
                <a:spcPts val="5000"/>
              </a:lnSpc>
              <a:buNone/>
            </a:pPr>
            <a:r>
              <a:rPr lang="en-US" sz="4000" dirty="0">
                <a:solidFill>
                  <a:srgbClr val="38512F"/>
                </a:solidFill>
                <a:latin typeface="Lora" pitchFamily="34" charset="0"/>
                <a:ea typeface="Lora" pitchFamily="34" charset="-122"/>
                <a:cs typeface="Lora" pitchFamily="34" charset="-120"/>
              </a:rPr>
              <a:t>The Commute Factor</a:t>
            </a:r>
            <a:endParaRPr lang="en-US" sz="4000" dirty="0"/>
          </a:p>
        </p:txBody>
      </p:sp>
      <p:pic>
        <p:nvPicPr>
          <p:cNvPr id="3" name="Image 0" descr="preencoded.png">    </p:cNvPr>
          <p:cNvPicPr>
            <a:picLocks noChangeAspect="1"/>
          </p:cNvPicPr>
          <p:nvPr/>
        </p:nvPicPr>
        <p:blipFill>
          <a:blip r:embed="rId1"/>
          <a:stretch>
            <a:fillRect/>
          </a:stretch>
        </p:blipFill>
        <p:spPr>
          <a:xfrm>
            <a:off x="757118" y="1798796"/>
            <a:ext cx="6294239" cy="6294239"/>
          </a:xfrm>
          <a:prstGeom prst="rect">
            <a:avLst/>
          </a:prstGeom>
        </p:spPr>
      </p:pic>
      <p:sp>
        <p:nvSpPr>
          <p:cNvPr id="4" name="Text 1"/>
          <p:cNvSpPr/>
          <p:nvPr/>
        </p:nvSpPr>
        <p:spPr>
          <a:xfrm>
            <a:off x="7586663" y="1771769"/>
            <a:ext cx="3913108" cy="381714"/>
          </a:xfrm>
          <a:prstGeom prst="rect">
            <a:avLst/>
          </a:prstGeom>
          <a:noFill/>
          <a:ln/>
        </p:spPr>
        <p:txBody>
          <a:bodyPr wrap="none" lIns="0" tIns="0" rIns="0" bIns="0" rtlCol="0" anchor="t"/>
          <a:lstStyle/>
          <a:p>
            <a:pPr algn="l" indent="0" marL="0">
              <a:lnSpc>
                <a:spcPts val="3000"/>
              </a:lnSpc>
              <a:buNone/>
            </a:pPr>
            <a:r>
              <a:rPr lang="en-US" sz="2400" dirty="0">
                <a:solidFill>
                  <a:srgbClr val="38512F"/>
                </a:solidFill>
                <a:latin typeface="Lora" pitchFamily="34" charset="0"/>
                <a:ea typeface="Lora" pitchFamily="34" charset="-122"/>
                <a:cs typeface="Lora" pitchFamily="34" charset="-120"/>
              </a:rPr>
              <a:t>Distance Drives Departures</a:t>
            </a:r>
            <a:endParaRPr lang="en-US" sz="2400" dirty="0"/>
          </a:p>
        </p:txBody>
      </p:sp>
      <p:sp>
        <p:nvSpPr>
          <p:cNvPr id="5" name="Text 2"/>
          <p:cNvSpPr/>
          <p:nvPr/>
        </p:nvSpPr>
        <p:spPr>
          <a:xfrm>
            <a:off x="7586663" y="2369820"/>
            <a:ext cx="6294239" cy="1038344"/>
          </a:xfrm>
          <a:prstGeom prst="rect">
            <a:avLst/>
          </a:prstGeom>
          <a:noFill/>
          <a:ln/>
        </p:spPr>
        <p:txBody>
          <a:bodyPr wrap="square" lIns="0" tIns="0" rIns="0" bIns="0" rtlCol="0" anchor="t"/>
          <a:lstStyle/>
          <a:p>
            <a:pPr algn="l" indent="0" marL="0">
              <a:lnSpc>
                <a:spcPts val="2700"/>
              </a:lnSpc>
              <a:buNone/>
            </a:pPr>
            <a:r>
              <a:rPr lang="en-US" sz="1700" dirty="0">
                <a:solidFill>
                  <a:srgbClr val="3A3630"/>
                </a:solidFill>
                <a:latin typeface="Source Sans 3" pitchFamily="34" charset="0"/>
                <a:ea typeface="Source Sans 3" pitchFamily="34" charset="-122"/>
                <a:cs typeface="Source Sans 3" pitchFamily="34" charset="-120"/>
              </a:rPr>
              <a:t>Employees with longer commutes show measurably higher attrition rates. Extended travel times erode work-life balance, creating frustration that ultimately leads to turnover.</a:t>
            </a:r>
            <a:endParaRPr lang="en-US" sz="1700" dirty="0"/>
          </a:p>
        </p:txBody>
      </p:sp>
      <p:sp>
        <p:nvSpPr>
          <p:cNvPr id="6" name="Text 3"/>
          <p:cNvSpPr/>
          <p:nvPr/>
        </p:nvSpPr>
        <p:spPr>
          <a:xfrm>
            <a:off x="7586663" y="3602831"/>
            <a:ext cx="6294239" cy="692229"/>
          </a:xfrm>
          <a:prstGeom prst="rect">
            <a:avLst/>
          </a:prstGeom>
          <a:noFill/>
          <a:ln/>
        </p:spPr>
        <p:txBody>
          <a:bodyPr wrap="square" lIns="0" tIns="0" rIns="0" bIns="0" rtlCol="0" anchor="t"/>
          <a:lstStyle/>
          <a:p>
            <a:pPr algn="l" indent="0" marL="0">
              <a:lnSpc>
                <a:spcPts val="2700"/>
              </a:lnSpc>
              <a:buNone/>
            </a:pPr>
            <a:r>
              <a:rPr lang="en-US" sz="1700" dirty="0">
                <a:solidFill>
                  <a:srgbClr val="3A3630"/>
                </a:solidFill>
                <a:latin typeface="Source Sans 3" pitchFamily="34" charset="0"/>
                <a:ea typeface="Source Sans 3" pitchFamily="34" charset="-122"/>
                <a:cs typeface="Source Sans 3" pitchFamily="34" charset="-120"/>
              </a:rPr>
              <a:t>High-distance employees in certain roles demonstrate elevated attrition, confirming commute impact as a significant retention factor.</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076"/>
          </a:xfrm>
          <a:prstGeom prst="rect">
            <a:avLst/>
          </a:prstGeom>
        </p:spPr>
      </p:pic>
      <p:sp>
        <p:nvSpPr>
          <p:cNvPr id="3" name="Text 0"/>
          <p:cNvSpPr/>
          <p:nvPr/>
        </p:nvSpPr>
        <p:spPr>
          <a:xfrm>
            <a:off x="812244" y="638175"/>
            <a:ext cx="6740723" cy="682466"/>
          </a:xfrm>
          <a:prstGeom prst="rect">
            <a:avLst/>
          </a:prstGeom>
          <a:noFill/>
          <a:ln/>
        </p:spPr>
        <p:txBody>
          <a:bodyPr wrap="none" lIns="0" tIns="0" rIns="0" bIns="0" rtlCol="0" anchor="t"/>
          <a:lstStyle/>
          <a:p>
            <a:pPr algn="l" indent="0" marL="0">
              <a:lnSpc>
                <a:spcPts val="5350"/>
              </a:lnSpc>
              <a:buNone/>
            </a:pPr>
            <a:r>
              <a:rPr lang="en-US" sz="4250" dirty="0">
                <a:solidFill>
                  <a:srgbClr val="38512F"/>
                </a:solidFill>
                <a:latin typeface="Lora" pitchFamily="34" charset="0"/>
                <a:ea typeface="Lora" pitchFamily="34" charset="-122"/>
                <a:cs typeface="Lora" pitchFamily="34" charset="-120"/>
              </a:rPr>
              <a:t>Compensation Correlation</a:t>
            </a:r>
            <a:endParaRPr lang="en-US" sz="4250" dirty="0"/>
          </a:p>
        </p:txBody>
      </p:sp>
      <p:pic>
        <p:nvPicPr>
          <p:cNvPr id="4" name="Image 1" descr="preencoded.png">    </p:cNvPr>
          <p:cNvPicPr>
            <a:picLocks noChangeAspect="1"/>
          </p:cNvPicPr>
          <p:nvPr/>
        </p:nvPicPr>
        <p:blipFill>
          <a:blip r:embed="rId2"/>
          <a:stretch>
            <a:fillRect/>
          </a:stretch>
        </p:blipFill>
        <p:spPr>
          <a:xfrm>
            <a:off x="812244" y="1668661"/>
            <a:ext cx="1160264" cy="1392436"/>
          </a:xfrm>
          <a:prstGeom prst="rect">
            <a:avLst/>
          </a:prstGeom>
        </p:spPr>
      </p:pic>
      <p:sp>
        <p:nvSpPr>
          <p:cNvPr id="5" name="Text 1"/>
          <p:cNvSpPr/>
          <p:nvPr/>
        </p:nvSpPr>
        <p:spPr>
          <a:xfrm>
            <a:off x="2204561" y="1900714"/>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Education Level</a:t>
            </a:r>
            <a:endParaRPr lang="en-US" sz="2100" dirty="0"/>
          </a:p>
        </p:txBody>
      </p:sp>
      <p:sp>
        <p:nvSpPr>
          <p:cNvPr id="6" name="Text 2"/>
          <p:cNvSpPr/>
          <p:nvPr/>
        </p:nvSpPr>
        <p:spPr>
          <a:xfrm>
            <a:off x="2204561" y="2381131"/>
            <a:ext cx="6127194" cy="371237"/>
          </a:xfrm>
          <a:prstGeom prst="rect">
            <a:avLst/>
          </a:prstGeom>
          <a:noFill/>
          <a:ln/>
        </p:spPr>
        <p:txBody>
          <a:bodyPr wrap="none" lIns="0" tIns="0" rIns="0" bIns="0" rtlCol="0" anchor="t"/>
          <a:lstStyle/>
          <a:p>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All education groups analyzed</a:t>
            </a:r>
            <a:endParaRPr lang="en-US" sz="1800" dirty="0"/>
          </a:p>
        </p:txBody>
      </p:sp>
      <p:pic>
        <p:nvPicPr>
          <p:cNvPr id="7" name="Image 2" descr="preencoded.png">    </p:cNvPr>
          <p:cNvPicPr>
            <a:picLocks noChangeAspect="1"/>
          </p:cNvPicPr>
          <p:nvPr/>
        </p:nvPicPr>
        <p:blipFill>
          <a:blip r:embed="rId3"/>
          <a:stretch>
            <a:fillRect/>
          </a:stretch>
        </p:blipFill>
        <p:spPr>
          <a:xfrm>
            <a:off x="812244" y="3061097"/>
            <a:ext cx="1160264" cy="1392436"/>
          </a:xfrm>
          <a:prstGeom prst="rect">
            <a:avLst/>
          </a:prstGeom>
        </p:spPr>
      </p:pic>
      <p:sp>
        <p:nvSpPr>
          <p:cNvPr id="8" name="Text 3"/>
          <p:cNvSpPr/>
          <p:nvPr/>
        </p:nvSpPr>
        <p:spPr>
          <a:xfrm>
            <a:off x="2204561" y="3293150"/>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Income Analysis</a:t>
            </a:r>
            <a:endParaRPr lang="en-US" sz="2100" dirty="0"/>
          </a:p>
        </p:txBody>
      </p:sp>
      <p:sp>
        <p:nvSpPr>
          <p:cNvPr id="9" name="Text 4"/>
          <p:cNvSpPr/>
          <p:nvPr/>
        </p:nvSpPr>
        <p:spPr>
          <a:xfrm>
            <a:off x="2204561" y="3773567"/>
            <a:ext cx="6127194" cy="371237"/>
          </a:xfrm>
          <a:prstGeom prst="rect">
            <a:avLst/>
          </a:prstGeom>
          <a:noFill/>
          <a:ln/>
        </p:spPr>
        <p:txBody>
          <a:bodyPr wrap="none" lIns="0" tIns="0" rIns="0" bIns="0" rtlCol="0" anchor="t"/>
          <a:lstStyle/>
          <a:p>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Departing employees earned less</a:t>
            </a:r>
            <a:endParaRPr lang="en-US" sz="1800" dirty="0"/>
          </a:p>
        </p:txBody>
      </p:sp>
      <p:pic>
        <p:nvPicPr>
          <p:cNvPr id="10" name="Image 3" descr="preencoded.png">    </p:cNvPr>
          <p:cNvPicPr>
            <a:picLocks noChangeAspect="1"/>
          </p:cNvPicPr>
          <p:nvPr/>
        </p:nvPicPr>
        <p:blipFill>
          <a:blip r:embed="rId4"/>
          <a:stretch>
            <a:fillRect/>
          </a:stretch>
        </p:blipFill>
        <p:spPr>
          <a:xfrm>
            <a:off x="812244" y="4453533"/>
            <a:ext cx="1160264" cy="1392436"/>
          </a:xfrm>
          <a:prstGeom prst="rect">
            <a:avLst/>
          </a:prstGeom>
        </p:spPr>
      </p:pic>
      <p:sp>
        <p:nvSpPr>
          <p:cNvPr id="11" name="Text 5"/>
          <p:cNvSpPr/>
          <p:nvPr/>
        </p:nvSpPr>
        <p:spPr>
          <a:xfrm>
            <a:off x="2204561" y="4685586"/>
            <a:ext cx="2730222" cy="341233"/>
          </a:xfrm>
          <a:prstGeom prst="rect">
            <a:avLst/>
          </a:prstGeom>
          <a:noFill/>
          <a:ln/>
        </p:spPr>
        <p:txBody>
          <a:bodyPr wrap="none" lIns="0" tIns="0" rIns="0" bIns="0" rtlCol="0" anchor="t"/>
          <a:lstStyle/>
          <a:p>
            <a:pPr algn="l" indent="0" marL="0">
              <a:lnSpc>
                <a:spcPts val="2650"/>
              </a:lnSpc>
              <a:buNone/>
            </a:pPr>
            <a:r>
              <a:rPr lang="en-US" sz="2100" dirty="0">
                <a:solidFill>
                  <a:srgbClr val="3A3630"/>
                </a:solidFill>
                <a:latin typeface="Lora" pitchFamily="34" charset="0"/>
                <a:ea typeface="Lora" pitchFamily="34" charset="-122"/>
                <a:cs typeface="Lora" pitchFamily="34" charset="-120"/>
              </a:rPr>
              <a:t>Attrition Driver</a:t>
            </a:r>
            <a:endParaRPr lang="en-US" sz="2100" dirty="0"/>
          </a:p>
        </p:txBody>
      </p:sp>
      <p:sp>
        <p:nvSpPr>
          <p:cNvPr id="12" name="Text 6"/>
          <p:cNvSpPr/>
          <p:nvPr/>
        </p:nvSpPr>
        <p:spPr>
          <a:xfrm>
            <a:off x="2204561" y="5166003"/>
            <a:ext cx="6127194" cy="371237"/>
          </a:xfrm>
          <a:prstGeom prst="rect">
            <a:avLst/>
          </a:prstGeom>
          <a:noFill/>
          <a:ln/>
        </p:spPr>
        <p:txBody>
          <a:bodyPr wrap="none" lIns="0" tIns="0" rIns="0" bIns="0" rtlCol="0" anchor="t"/>
          <a:lstStyle/>
          <a:p>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Compensation strongly influences turnover</a:t>
            </a:r>
            <a:endParaRPr lang="en-US" sz="1800" dirty="0"/>
          </a:p>
        </p:txBody>
      </p:sp>
      <p:sp>
        <p:nvSpPr>
          <p:cNvPr id="13" name="Text 7"/>
          <p:cNvSpPr/>
          <p:nvPr/>
        </p:nvSpPr>
        <p:spPr>
          <a:xfrm>
            <a:off x="812244" y="6106954"/>
            <a:ext cx="7519511" cy="1484948"/>
          </a:xfrm>
          <a:prstGeom prst="rect">
            <a:avLst/>
          </a:prstGeom>
          <a:noFill/>
          <a:ln/>
        </p:spPr>
        <p:txBody>
          <a:bodyPr wrap="square" lIns="0" tIns="0" rIns="0" bIns="0" rtlCol="0" anchor="t"/>
          <a:lstStyle/>
          <a:p>
            <a:pPr algn="l" indent="0" marL="0">
              <a:lnSpc>
                <a:spcPts val="2900"/>
              </a:lnSpc>
              <a:buNone/>
            </a:pPr>
            <a:r>
              <a:rPr lang="en-US" sz="1800" dirty="0">
                <a:solidFill>
                  <a:srgbClr val="3A3630"/>
                </a:solidFill>
                <a:latin typeface="Source Sans 3" pitchFamily="34" charset="0"/>
                <a:ea typeface="Source Sans 3" pitchFamily="34" charset="-122"/>
                <a:cs typeface="Source Sans 3" pitchFamily="34" charset="-120"/>
              </a:rPr>
              <a:t>Across all education groups, employees who left had consistently lower income levels. Lower salary brackets show disproportionately high attrition. Managers and Directors with highest salaries demonstrate lowest turnover—income stability directly reduces attrition.</a:t>
            </a:r>
            <a:endParaRPr lang="en-US"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663541"/>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Critical Risk Factors</a:t>
            </a:r>
            <a:endParaRPr lang="en-US" sz="4400" dirty="0"/>
          </a:p>
        </p:txBody>
      </p:sp>
      <p:sp>
        <p:nvSpPr>
          <p:cNvPr id="3" name="Shape 1"/>
          <p:cNvSpPr/>
          <p:nvPr/>
        </p:nvSpPr>
        <p:spPr>
          <a:xfrm>
            <a:off x="837724" y="2846308"/>
            <a:ext cx="6357818" cy="1740218"/>
          </a:xfrm>
          <a:prstGeom prst="roundRect">
            <a:avLst>
              <a:gd name="adj" fmla="val 2063"/>
            </a:avLst>
          </a:prstGeom>
          <a:solidFill>
            <a:srgbClr val="F3E7D4"/>
          </a:solidFill>
          <a:ln/>
        </p:spPr>
      </p:sp>
      <p:sp>
        <p:nvSpPr>
          <p:cNvPr id="4" name="Text 2"/>
          <p:cNvSpPr/>
          <p:nvPr/>
        </p:nvSpPr>
        <p:spPr>
          <a:xfrm>
            <a:off x="1077039" y="3085624"/>
            <a:ext cx="3101221"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Poor Work-Life Balance</a:t>
            </a:r>
            <a:endParaRPr lang="en-US" sz="2200" dirty="0"/>
          </a:p>
        </p:txBody>
      </p:sp>
      <p:sp>
        <p:nvSpPr>
          <p:cNvPr id="5" name="Text 3"/>
          <p:cNvSpPr/>
          <p:nvPr/>
        </p:nvSpPr>
        <p:spPr>
          <a:xfrm>
            <a:off x="1077039" y="3581162"/>
            <a:ext cx="5879187" cy="766048"/>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Over 30% attrition</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among employees rating balance as "Bad"—the most critical intervention area for HR</a:t>
            </a:r>
            <a:endParaRPr lang="en-US" sz="1850" dirty="0"/>
          </a:p>
        </p:txBody>
      </p:sp>
      <p:sp>
        <p:nvSpPr>
          <p:cNvPr id="6" name="Shape 4"/>
          <p:cNvSpPr/>
          <p:nvPr/>
        </p:nvSpPr>
        <p:spPr>
          <a:xfrm>
            <a:off x="7434858" y="2846308"/>
            <a:ext cx="6357818" cy="1740218"/>
          </a:xfrm>
          <a:prstGeom prst="roundRect">
            <a:avLst>
              <a:gd name="adj" fmla="val 2063"/>
            </a:avLst>
          </a:prstGeom>
          <a:solidFill>
            <a:srgbClr val="F3E7D4"/>
          </a:solidFill>
          <a:ln/>
        </p:spPr>
      </p:sp>
      <p:sp>
        <p:nvSpPr>
          <p:cNvPr id="7" name="Text 5"/>
          <p:cNvSpPr/>
          <p:nvPr/>
        </p:nvSpPr>
        <p:spPr>
          <a:xfrm>
            <a:off x="7674173" y="308562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Single Employees</a:t>
            </a:r>
            <a:endParaRPr lang="en-US" sz="2200" dirty="0"/>
          </a:p>
        </p:txBody>
      </p:sp>
      <p:sp>
        <p:nvSpPr>
          <p:cNvPr id="8" name="Text 6"/>
          <p:cNvSpPr/>
          <p:nvPr/>
        </p:nvSpPr>
        <p:spPr>
          <a:xfrm>
            <a:off x="7674173" y="3581162"/>
            <a:ext cx="5879187" cy="766048"/>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Highest attrition rates</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among unmarried staff, likely seeking career mobility and new opportunities</a:t>
            </a:r>
            <a:endParaRPr lang="en-US" sz="1850" dirty="0"/>
          </a:p>
        </p:txBody>
      </p:sp>
      <p:sp>
        <p:nvSpPr>
          <p:cNvPr id="9" name="Shape 7"/>
          <p:cNvSpPr/>
          <p:nvPr/>
        </p:nvSpPr>
        <p:spPr>
          <a:xfrm>
            <a:off x="837724" y="4825841"/>
            <a:ext cx="6357818" cy="1740218"/>
          </a:xfrm>
          <a:prstGeom prst="roundRect">
            <a:avLst>
              <a:gd name="adj" fmla="val 2063"/>
            </a:avLst>
          </a:prstGeom>
          <a:solidFill>
            <a:srgbClr val="F3E7D4"/>
          </a:solidFill>
          <a:ln/>
        </p:spPr>
      </p:sp>
      <p:sp>
        <p:nvSpPr>
          <p:cNvPr id="10" name="Text 8"/>
          <p:cNvSpPr/>
          <p:nvPr/>
        </p:nvSpPr>
        <p:spPr>
          <a:xfrm>
            <a:off x="1077039" y="506515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Low Satisfaction</a:t>
            </a:r>
            <a:endParaRPr lang="en-US" sz="2200" dirty="0"/>
          </a:p>
        </p:txBody>
      </p:sp>
      <p:sp>
        <p:nvSpPr>
          <p:cNvPr id="11" name="Text 9"/>
          <p:cNvSpPr/>
          <p:nvPr/>
        </p:nvSpPr>
        <p:spPr>
          <a:xfrm>
            <a:off x="1077039" y="5560695"/>
            <a:ext cx="5879187" cy="766048"/>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Direct correlation</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between poor satisfaction scores and increased attrition counts</a:t>
            </a:r>
            <a:endParaRPr lang="en-US" sz="1850" dirty="0"/>
          </a:p>
        </p:txBody>
      </p:sp>
      <p:sp>
        <p:nvSpPr>
          <p:cNvPr id="12" name="Shape 10"/>
          <p:cNvSpPr/>
          <p:nvPr/>
        </p:nvSpPr>
        <p:spPr>
          <a:xfrm>
            <a:off x="7434858" y="4825841"/>
            <a:ext cx="6357818" cy="1740218"/>
          </a:xfrm>
          <a:prstGeom prst="roundRect">
            <a:avLst>
              <a:gd name="adj" fmla="val 2063"/>
            </a:avLst>
          </a:prstGeom>
          <a:solidFill>
            <a:srgbClr val="F3E7D4"/>
          </a:solidFill>
          <a:ln/>
        </p:spPr>
      </p:sp>
      <p:sp>
        <p:nvSpPr>
          <p:cNvPr id="13" name="Text 11"/>
          <p:cNvSpPr/>
          <p:nvPr/>
        </p:nvSpPr>
        <p:spPr>
          <a:xfrm>
            <a:off x="7674173" y="506515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Overtime Burden</a:t>
            </a:r>
            <a:endParaRPr lang="en-US" sz="2200" dirty="0"/>
          </a:p>
        </p:txBody>
      </p:sp>
      <p:sp>
        <p:nvSpPr>
          <p:cNvPr id="14" name="Text 12"/>
          <p:cNvSpPr/>
          <p:nvPr/>
        </p:nvSpPr>
        <p:spPr>
          <a:xfrm>
            <a:off x="7674173" y="5560695"/>
            <a:ext cx="5879187" cy="766048"/>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Consistent pattern</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of excessive overtime among departing employees</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553"/>
          </a:xfrm>
          <a:prstGeom prst="rect">
            <a:avLst/>
          </a:prstGeom>
        </p:spPr>
      </p:pic>
      <p:sp>
        <p:nvSpPr>
          <p:cNvPr id="3" name="Text 0"/>
          <p:cNvSpPr/>
          <p:nvPr/>
        </p:nvSpPr>
        <p:spPr>
          <a:xfrm>
            <a:off x="6162318" y="531138"/>
            <a:ext cx="6410801" cy="568047"/>
          </a:xfrm>
          <a:prstGeom prst="rect">
            <a:avLst/>
          </a:prstGeom>
          <a:noFill/>
          <a:ln/>
        </p:spPr>
        <p:txBody>
          <a:bodyPr wrap="none" lIns="0" tIns="0" rIns="0" bIns="0" rtlCol="0" anchor="t"/>
          <a:lstStyle/>
          <a:p>
            <a:pPr algn="l" indent="0" marL="0">
              <a:lnSpc>
                <a:spcPts val="4450"/>
              </a:lnSpc>
              <a:buNone/>
            </a:pPr>
            <a:r>
              <a:rPr lang="en-US" sz="3550" dirty="0">
                <a:solidFill>
                  <a:srgbClr val="38512F"/>
                </a:solidFill>
                <a:latin typeface="Lora" pitchFamily="34" charset="0"/>
                <a:ea typeface="Lora" pitchFamily="34" charset="-122"/>
                <a:cs typeface="Lora" pitchFamily="34" charset="-120"/>
              </a:rPr>
              <a:t>Integrated Dashboard Insights</a:t>
            </a:r>
            <a:endParaRPr lang="en-US" sz="3550" dirty="0"/>
          </a:p>
        </p:txBody>
      </p:sp>
      <p:sp>
        <p:nvSpPr>
          <p:cNvPr id="4" name="Text 1"/>
          <p:cNvSpPr/>
          <p:nvPr/>
        </p:nvSpPr>
        <p:spPr>
          <a:xfrm>
            <a:off x="6162318" y="1388864"/>
            <a:ext cx="7792164" cy="308967"/>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3" pitchFamily="34" charset="0"/>
                <a:ea typeface="Source Sans 3" pitchFamily="34" charset="-122"/>
                <a:cs typeface="Source Sans 3" pitchFamily="34" charset="-120"/>
              </a:rPr>
              <a:t>Power BI integrates Python and SQL analysis to deliver comprehensive HR intelligence:</a:t>
            </a:r>
            <a:endParaRPr lang="en-US" sz="150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62318" y="1939171"/>
            <a:ext cx="193119" cy="193119"/>
          </a:xfrm>
          <a:prstGeom prst="rect">
            <a:avLst/>
          </a:prstGeom>
        </p:spPr>
      </p:pic>
      <p:sp>
        <p:nvSpPr>
          <p:cNvPr id="6" name="Shape 2"/>
          <p:cNvSpPr/>
          <p:nvPr/>
        </p:nvSpPr>
        <p:spPr>
          <a:xfrm>
            <a:off x="6162318" y="2220397"/>
            <a:ext cx="7792164" cy="22860"/>
          </a:xfrm>
          <a:prstGeom prst="rect">
            <a:avLst/>
          </a:prstGeom>
          <a:solidFill>
            <a:srgbClr val="38512F"/>
          </a:solidFill>
          <a:ln/>
        </p:spPr>
      </p:sp>
      <p:sp>
        <p:nvSpPr>
          <p:cNvPr id="7" name="Text 3"/>
          <p:cNvSpPr/>
          <p:nvPr/>
        </p:nvSpPr>
        <p:spPr>
          <a:xfrm>
            <a:off x="6162318" y="2362676"/>
            <a:ext cx="2272308" cy="284083"/>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KPI Cards</a:t>
            </a:r>
            <a:endParaRPr lang="en-US" sz="1750" dirty="0"/>
          </a:p>
        </p:txBody>
      </p:sp>
      <p:sp>
        <p:nvSpPr>
          <p:cNvPr id="8" name="Text 4"/>
          <p:cNvSpPr/>
          <p:nvPr/>
        </p:nvSpPr>
        <p:spPr>
          <a:xfrm>
            <a:off x="6162318" y="2762607"/>
            <a:ext cx="7792164" cy="308967"/>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3" pitchFamily="34" charset="0"/>
                <a:ea typeface="Source Sans 3" pitchFamily="34" charset="-122"/>
                <a:cs typeface="Source Sans 3" pitchFamily="34" charset="-120"/>
              </a:rPr>
              <a:t>Attrition Rate, Average Income, Average Tenure at a glance</a:t>
            </a:r>
            <a:endParaRPr lang="en-US" sz="1500" dirty="0"/>
          </a:p>
        </p:txBody>
      </p:sp>
      <p:pic>
        <p:nvPicPr>
          <p:cNvPr id="9"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62318" y="3433524"/>
            <a:ext cx="193119" cy="193119"/>
          </a:xfrm>
          <a:prstGeom prst="rect">
            <a:avLst/>
          </a:prstGeom>
        </p:spPr>
      </p:pic>
      <p:sp>
        <p:nvSpPr>
          <p:cNvPr id="10" name="Shape 5"/>
          <p:cNvSpPr/>
          <p:nvPr/>
        </p:nvSpPr>
        <p:spPr>
          <a:xfrm>
            <a:off x="6162318" y="3714750"/>
            <a:ext cx="7792164" cy="22860"/>
          </a:xfrm>
          <a:prstGeom prst="rect">
            <a:avLst/>
          </a:prstGeom>
          <a:solidFill>
            <a:srgbClr val="38512F"/>
          </a:solidFill>
          <a:ln/>
        </p:spPr>
      </p:sp>
      <p:sp>
        <p:nvSpPr>
          <p:cNvPr id="11" name="Text 6"/>
          <p:cNvSpPr/>
          <p:nvPr/>
        </p:nvSpPr>
        <p:spPr>
          <a:xfrm>
            <a:off x="6162318" y="3857030"/>
            <a:ext cx="2272308" cy="284083"/>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Role Analysis</a:t>
            </a:r>
            <a:endParaRPr lang="en-US" sz="1750" dirty="0"/>
          </a:p>
        </p:txBody>
      </p:sp>
      <p:sp>
        <p:nvSpPr>
          <p:cNvPr id="12" name="Text 7"/>
          <p:cNvSpPr/>
          <p:nvPr/>
        </p:nvSpPr>
        <p:spPr>
          <a:xfrm>
            <a:off x="6162318" y="4256961"/>
            <a:ext cx="7792164" cy="308967"/>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3" pitchFamily="34" charset="0"/>
                <a:ea typeface="Source Sans 3" pitchFamily="34" charset="-122"/>
                <a:cs typeface="Source Sans 3" pitchFamily="34" charset="-120"/>
              </a:rPr>
              <a:t>Attrition breakdown by job function and department</a:t>
            </a:r>
            <a:endParaRPr lang="en-US" sz="1500" dirty="0"/>
          </a:p>
        </p:txBody>
      </p:sp>
      <p:pic>
        <p:nvPicPr>
          <p:cNvPr id="13"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62318" y="4927878"/>
            <a:ext cx="193119" cy="193119"/>
          </a:xfrm>
          <a:prstGeom prst="rect">
            <a:avLst/>
          </a:prstGeom>
        </p:spPr>
      </p:pic>
      <p:sp>
        <p:nvSpPr>
          <p:cNvPr id="14" name="Shape 8"/>
          <p:cNvSpPr/>
          <p:nvPr/>
        </p:nvSpPr>
        <p:spPr>
          <a:xfrm>
            <a:off x="6162318" y="5209103"/>
            <a:ext cx="7792164" cy="22860"/>
          </a:xfrm>
          <a:prstGeom prst="rect">
            <a:avLst/>
          </a:prstGeom>
          <a:solidFill>
            <a:srgbClr val="38512F"/>
          </a:solidFill>
          <a:ln/>
        </p:spPr>
      </p:sp>
      <p:sp>
        <p:nvSpPr>
          <p:cNvPr id="15" name="Text 9"/>
          <p:cNvSpPr/>
          <p:nvPr/>
        </p:nvSpPr>
        <p:spPr>
          <a:xfrm>
            <a:off x="6162318" y="5351383"/>
            <a:ext cx="2272308" cy="284083"/>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Compensation View</a:t>
            </a:r>
            <a:endParaRPr lang="en-US" sz="1750" dirty="0"/>
          </a:p>
        </p:txBody>
      </p:sp>
      <p:sp>
        <p:nvSpPr>
          <p:cNvPr id="16" name="Text 10"/>
          <p:cNvSpPr/>
          <p:nvPr/>
        </p:nvSpPr>
        <p:spPr>
          <a:xfrm>
            <a:off x="6162318" y="5751314"/>
            <a:ext cx="7792164" cy="308967"/>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3" pitchFamily="34" charset="0"/>
                <a:ea typeface="Source Sans 3" pitchFamily="34" charset="-122"/>
                <a:cs typeface="Source Sans 3" pitchFamily="34" charset="-120"/>
              </a:rPr>
              <a:t>Income distribution by education and attrition status</a:t>
            </a:r>
            <a:endParaRPr lang="en-US" sz="1500" dirty="0"/>
          </a:p>
        </p:txBody>
      </p:sp>
      <p:pic>
        <p:nvPicPr>
          <p:cNvPr id="17"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162318" y="6422231"/>
            <a:ext cx="193119" cy="193119"/>
          </a:xfrm>
          <a:prstGeom prst="rect">
            <a:avLst/>
          </a:prstGeom>
        </p:spPr>
      </p:pic>
      <p:sp>
        <p:nvSpPr>
          <p:cNvPr id="18" name="Shape 11"/>
          <p:cNvSpPr/>
          <p:nvPr/>
        </p:nvSpPr>
        <p:spPr>
          <a:xfrm>
            <a:off x="6162318" y="6703457"/>
            <a:ext cx="7792164" cy="22860"/>
          </a:xfrm>
          <a:prstGeom prst="rect">
            <a:avLst/>
          </a:prstGeom>
          <a:solidFill>
            <a:srgbClr val="38512F"/>
          </a:solidFill>
          <a:ln/>
        </p:spPr>
      </p:sp>
      <p:sp>
        <p:nvSpPr>
          <p:cNvPr id="19" name="Text 12"/>
          <p:cNvSpPr/>
          <p:nvPr/>
        </p:nvSpPr>
        <p:spPr>
          <a:xfrm>
            <a:off x="6162318" y="6845737"/>
            <a:ext cx="2272308" cy="284083"/>
          </a:xfrm>
          <a:prstGeom prst="rect">
            <a:avLst/>
          </a:prstGeom>
          <a:noFill/>
          <a:ln/>
        </p:spPr>
        <p:txBody>
          <a:bodyPr wrap="none" lIns="0" tIns="0" rIns="0" bIns="0" rtlCol="0" anchor="t"/>
          <a:lstStyle/>
          <a:p>
            <a:pPr algn="l" indent="0" marL="0">
              <a:lnSpc>
                <a:spcPts val="2200"/>
              </a:lnSpc>
              <a:buNone/>
            </a:pPr>
            <a:r>
              <a:rPr lang="en-US" sz="1750" dirty="0">
                <a:solidFill>
                  <a:srgbClr val="3A3630"/>
                </a:solidFill>
                <a:latin typeface="Lora" pitchFamily="34" charset="0"/>
                <a:ea typeface="Lora" pitchFamily="34" charset="-122"/>
                <a:cs typeface="Lora" pitchFamily="34" charset="-120"/>
              </a:rPr>
              <a:t>Balance Impact</a:t>
            </a:r>
            <a:endParaRPr lang="en-US" sz="1750" dirty="0"/>
          </a:p>
        </p:txBody>
      </p:sp>
      <p:sp>
        <p:nvSpPr>
          <p:cNvPr id="20" name="Text 13"/>
          <p:cNvSpPr/>
          <p:nvPr/>
        </p:nvSpPr>
        <p:spPr>
          <a:xfrm>
            <a:off x="6162318" y="7245668"/>
            <a:ext cx="7792164" cy="308967"/>
          </a:xfrm>
          <a:prstGeom prst="rect">
            <a:avLst/>
          </a:prstGeom>
          <a:noFill/>
          <a:ln/>
        </p:spPr>
        <p:txBody>
          <a:bodyPr wrap="none" lIns="0" tIns="0" rIns="0" bIns="0" rtlCol="0" anchor="t"/>
          <a:lstStyle/>
          <a:p>
            <a:pPr algn="l" indent="0" marL="0">
              <a:lnSpc>
                <a:spcPts val="2400"/>
              </a:lnSpc>
              <a:buNone/>
            </a:pPr>
            <a:r>
              <a:rPr lang="en-US" sz="1500" dirty="0">
                <a:solidFill>
                  <a:srgbClr val="3A3630"/>
                </a:solidFill>
                <a:latin typeface="Source Sans 3" pitchFamily="34" charset="0"/>
                <a:ea typeface="Source Sans 3" pitchFamily="34" charset="-122"/>
                <a:cs typeface="Source Sans 3" pitchFamily="34" charset="-120"/>
              </a:rPr>
              <a:t>Work-life balance and overtime effects visualized</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2025-11-23T17:35:51Z</dcterms:created>
  <dcterms:modified xsi:type="dcterms:W3CDTF">2025-11-23T17:35:51Z</dcterms:modified>
</cp:coreProperties>
</file>